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4" r:id="rId5"/>
    <p:sldMasterId id="2147483675" r:id="rId6"/>
    <p:sldMasterId id="2147483676"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Lst>
  <p:sldSz cy="10058400" cx="7772400"/>
  <p:notesSz cx="6858000" cy="9144000"/>
  <p:embeddedFontLst>
    <p:embeddedFont>
      <p:font typeface="Nunito"/>
      <p:regular r:id="rId18"/>
      <p:bold r:id="rId19"/>
      <p:italic r:id="rId20"/>
      <p:boldItalic r:id="rId21"/>
    </p:embeddedFont>
    <p:embeddedFont>
      <p:font typeface="Franklin Gothic"/>
      <p:bold r:id="rId22"/>
    </p:embeddedFont>
    <p:embeddedFont>
      <p:font typeface="Tilt Warp"/>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2F65AA1-222B-432A-B366-DE35213F5FAF}">
  <a:tblStyle styleId="{62F65AA1-222B-432A-B366-DE35213F5FA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11" Type="http://schemas.openxmlformats.org/officeDocument/2006/relationships/slide" Target="slides/slide3.xml"/><Relationship Id="rId22" Type="http://schemas.openxmlformats.org/officeDocument/2006/relationships/font" Target="fonts/FranklinGothic-bold.fntdata"/><Relationship Id="rId10" Type="http://schemas.openxmlformats.org/officeDocument/2006/relationships/slide" Target="slides/slide2.xml"/><Relationship Id="rId21" Type="http://schemas.openxmlformats.org/officeDocument/2006/relationships/font" Target="fonts/Nunito-boldItalic.fntdata"/><Relationship Id="rId13" Type="http://schemas.openxmlformats.org/officeDocument/2006/relationships/slide" Target="slides/slide5.xml"/><Relationship Id="rId12" Type="http://schemas.openxmlformats.org/officeDocument/2006/relationships/slide" Target="slides/slide4.xml"/><Relationship Id="rId23" Type="http://schemas.openxmlformats.org/officeDocument/2006/relationships/font" Target="fonts/TiltWarp-regular.fnt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font" Target="fonts/Nunito-bold.fntdata"/><Relationship Id="rId6" Type="http://schemas.openxmlformats.org/officeDocument/2006/relationships/slideMaster" Target="slideMasters/slideMaster2.xml"/><Relationship Id="rId18" Type="http://schemas.openxmlformats.org/officeDocument/2006/relationships/font" Target="fonts/Nunito-regular.fntdata"/><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40eb400fc7_0_24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40eb400fc7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ada21ab294_0_10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2ada21ab294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4262fafa94_0_3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4262fafa94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b1c87ce1bc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b1c87ce1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b1c87ce1bc_0_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b1c87ce1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2b1c87ce1bc_0_1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2b1c87ce1b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2b1c87ce1bc_0_2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2b1c87ce1b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SLIDES_API2086932259_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SLIDES_API208693225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SLIDES_API2086932259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SLIDES_API208693225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ad &amp; Summarize - First, Then, Last">
  <p:cSld name="TITLE_1_1">
    <p:spTree>
      <p:nvGrpSpPr>
        <p:cNvPr id="9" name="Shape 9"/>
        <p:cNvGrpSpPr/>
        <p:nvPr/>
      </p:nvGrpSpPr>
      <p:grpSpPr>
        <a:xfrm>
          <a:off x="0" y="0"/>
          <a:ext cx="0" cy="0"/>
          <a:chOff x="0" y="0"/>
          <a:chExt cx="0" cy="0"/>
        </a:xfrm>
      </p:grpSpPr>
      <p:sp>
        <p:nvSpPr>
          <p:cNvPr id="10" name="Google Shape;10;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2"/>
          <p:cNvSpPr/>
          <p:nvPr/>
        </p:nvSpPr>
        <p:spPr>
          <a:xfrm>
            <a:off x="232925" y="874050"/>
            <a:ext cx="5116800" cy="86385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idx="1" type="subTitle"/>
          </p:nvPr>
        </p:nvSpPr>
        <p:spPr>
          <a:xfrm>
            <a:off x="391325" y="1020698"/>
            <a:ext cx="4800000" cy="83451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3" name="Google Shape;13;p2"/>
          <p:cNvSpPr/>
          <p:nvPr/>
        </p:nvSpPr>
        <p:spPr>
          <a:xfrm>
            <a:off x="5535500" y="874079"/>
            <a:ext cx="2042100" cy="86385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Take Notes Here</a:t>
            </a:r>
            <a:endParaRPr b="1">
              <a:latin typeface="Nunito"/>
              <a:ea typeface="Nunito"/>
              <a:cs typeface="Nunito"/>
              <a:sym typeface="Nunito"/>
            </a:endParaRPr>
          </a:p>
        </p:txBody>
      </p:sp>
      <p:sp>
        <p:nvSpPr>
          <p:cNvPr id="14" name="Google Shape;14;p2"/>
          <p:cNvSpPr txBox="1"/>
          <p:nvPr>
            <p:ph idx="2" type="subTitle"/>
          </p:nvPr>
        </p:nvSpPr>
        <p:spPr>
          <a:xfrm>
            <a:off x="5662100" y="1273989"/>
            <a:ext cx="1788900" cy="80400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 name="Google Shape;15;p2"/>
          <p:cNvSpPr txBox="1"/>
          <p:nvPr/>
        </p:nvSpPr>
        <p:spPr>
          <a:xfrm>
            <a:off x="80525" y="21375"/>
            <a:ext cx="7543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Read &amp; </a:t>
            </a:r>
            <a:r>
              <a:rPr lang="en" sz="3300">
                <a:latin typeface="Tilt Warp"/>
                <a:ea typeface="Tilt Warp"/>
                <a:cs typeface="Tilt Warp"/>
                <a:sym typeface="Tilt Warp"/>
              </a:rPr>
              <a:t>Take</a:t>
            </a:r>
            <a:r>
              <a:rPr lang="en" sz="3300">
                <a:latin typeface="Tilt Warp"/>
                <a:ea typeface="Tilt Warp"/>
                <a:cs typeface="Tilt Warp"/>
                <a:sym typeface="Tilt Warp"/>
              </a:rPr>
              <a:t> Notes</a:t>
            </a:r>
            <a:endParaRPr sz="3300">
              <a:latin typeface="Tilt Warp"/>
              <a:ea typeface="Tilt Warp"/>
              <a:cs typeface="Tilt Warp"/>
              <a:sym typeface="Tilt Warp"/>
            </a:endParaRPr>
          </a:p>
        </p:txBody>
      </p:sp>
      <p:sp>
        <p:nvSpPr>
          <p:cNvPr id="16" name="Google Shape;16;p2"/>
          <p:cNvSpPr txBox="1"/>
          <p:nvPr/>
        </p:nvSpPr>
        <p:spPr>
          <a:xfrm>
            <a:off x="132775" y="504750"/>
            <a:ext cx="7535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Nunito"/>
                <a:ea typeface="Nunito"/>
                <a:cs typeface="Nunito"/>
                <a:sym typeface="Nunito"/>
              </a:rPr>
              <a:t>Instructions</a:t>
            </a:r>
            <a:r>
              <a:rPr lang="en" sz="1200">
                <a:latin typeface="Nunito"/>
                <a:ea typeface="Nunito"/>
                <a:cs typeface="Nunito"/>
                <a:sym typeface="Nunito"/>
              </a:rPr>
              <a:t>: Read the passage below. Take notes as you read in the space provided.</a:t>
            </a:r>
            <a:endParaRPr sz="1200">
              <a:latin typeface="Nunito"/>
              <a:ea typeface="Nunito"/>
              <a:cs typeface="Nunito"/>
              <a:sym typeface="Nunito"/>
            </a:endParaRPr>
          </a:p>
        </p:txBody>
      </p:sp>
      <p:pic>
        <p:nvPicPr>
          <p:cNvPr id="17" name="Google Shape;17;p2"/>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8" name="Google Shape;18;p2"/>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4" name="Shape 184"/>
        <p:cNvGrpSpPr/>
        <p:nvPr/>
      </p:nvGrpSpPr>
      <p:grpSpPr>
        <a:xfrm>
          <a:off x="0" y="0"/>
          <a:ext cx="0" cy="0"/>
          <a:chOff x="0" y="0"/>
          <a:chExt cx="0" cy="0"/>
        </a:xfrm>
      </p:grpSpPr>
      <p:sp>
        <p:nvSpPr>
          <p:cNvPr id="185" name="Google Shape;185;p1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86" name="Google Shape;186;p1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87" name="Google Shape;187;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8" name="Shape 188"/>
        <p:cNvGrpSpPr/>
        <p:nvPr/>
      </p:nvGrpSpPr>
      <p:grpSpPr>
        <a:xfrm>
          <a:off x="0" y="0"/>
          <a:ext cx="0" cy="0"/>
          <a:chOff x="0" y="0"/>
          <a:chExt cx="0" cy="0"/>
        </a:xfrm>
      </p:grpSpPr>
      <p:sp>
        <p:nvSpPr>
          <p:cNvPr id="189" name="Google Shape;189;p1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90" name="Google Shape;190;p1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1" name="Shape 191"/>
        <p:cNvGrpSpPr/>
        <p:nvPr/>
      </p:nvGrpSpPr>
      <p:grpSpPr>
        <a:xfrm>
          <a:off x="0" y="0"/>
          <a:ext cx="0" cy="0"/>
          <a:chOff x="0" y="0"/>
          <a:chExt cx="0" cy="0"/>
        </a:xfrm>
      </p:grpSpPr>
      <p:sp>
        <p:nvSpPr>
          <p:cNvPr id="192" name="Google Shape;192;p1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93" name="Google Shape;193;p1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4" name="Google Shape;194;p1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5" name="Shape 195"/>
        <p:cNvGrpSpPr/>
        <p:nvPr/>
      </p:nvGrpSpPr>
      <p:grpSpPr>
        <a:xfrm>
          <a:off x="0" y="0"/>
          <a:ext cx="0" cy="0"/>
          <a:chOff x="0" y="0"/>
          <a:chExt cx="0" cy="0"/>
        </a:xfrm>
      </p:grpSpPr>
      <p:sp>
        <p:nvSpPr>
          <p:cNvPr id="196" name="Google Shape;196;p1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97" name="Google Shape;197;p1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98" name="Google Shape;198;p1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99" name="Google Shape;199;p1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0" name="Shape 200"/>
        <p:cNvGrpSpPr/>
        <p:nvPr/>
      </p:nvGrpSpPr>
      <p:grpSpPr>
        <a:xfrm>
          <a:off x="0" y="0"/>
          <a:ext cx="0" cy="0"/>
          <a:chOff x="0" y="0"/>
          <a:chExt cx="0" cy="0"/>
        </a:xfrm>
      </p:grpSpPr>
      <p:sp>
        <p:nvSpPr>
          <p:cNvPr id="201" name="Google Shape;201;p1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02" name="Google Shape;202;p1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03" name="Shape 203"/>
        <p:cNvGrpSpPr/>
        <p:nvPr/>
      </p:nvGrpSpPr>
      <p:grpSpPr>
        <a:xfrm>
          <a:off x="0" y="0"/>
          <a:ext cx="0" cy="0"/>
          <a:chOff x="0" y="0"/>
          <a:chExt cx="0" cy="0"/>
        </a:xfrm>
      </p:grpSpPr>
      <p:sp>
        <p:nvSpPr>
          <p:cNvPr id="204" name="Google Shape;204;p1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205" name="Google Shape;205;p1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06" name="Google Shape;206;p1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07" name="Shape 207"/>
        <p:cNvGrpSpPr/>
        <p:nvPr/>
      </p:nvGrpSpPr>
      <p:grpSpPr>
        <a:xfrm>
          <a:off x="0" y="0"/>
          <a:ext cx="0" cy="0"/>
          <a:chOff x="0" y="0"/>
          <a:chExt cx="0" cy="0"/>
        </a:xfrm>
      </p:grpSpPr>
      <p:sp>
        <p:nvSpPr>
          <p:cNvPr id="208" name="Google Shape;208;p1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209" name="Google Shape;209;p1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10" name="Shape 210"/>
        <p:cNvGrpSpPr/>
        <p:nvPr/>
      </p:nvGrpSpPr>
      <p:grpSpPr>
        <a:xfrm>
          <a:off x="0" y="0"/>
          <a:ext cx="0" cy="0"/>
          <a:chOff x="0" y="0"/>
          <a:chExt cx="0" cy="0"/>
        </a:xfrm>
      </p:grpSpPr>
      <p:sp>
        <p:nvSpPr>
          <p:cNvPr id="211" name="Google Shape;211;p1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213" name="Google Shape;213;p1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214" name="Google Shape;214;p1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15" name="Google Shape;215;p1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16" name="Shape 216"/>
        <p:cNvGrpSpPr/>
        <p:nvPr/>
      </p:nvGrpSpPr>
      <p:grpSpPr>
        <a:xfrm>
          <a:off x="0" y="0"/>
          <a:ext cx="0" cy="0"/>
          <a:chOff x="0" y="0"/>
          <a:chExt cx="0" cy="0"/>
        </a:xfrm>
      </p:grpSpPr>
      <p:sp>
        <p:nvSpPr>
          <p:cNvPr id="217" name="Google Shape;217;p2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218" name="Google Shape;218;p2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19" name="Shape 219"/>
        <p:cNvGrpSpPr/>
        <p:nvPr/>
      </p:nvGrpSpPr>
      <p:grpSpPr>
        <a:xfrm>
          <a:off x="0" y="0"/>
          <a:ext cx="0" cy="0"/>
          <a:chOff x="0" y="0"/>
          <a:chExt cx="0" cy="0"/>
        </a:xfrm>
      </p:grpSpPr>
      <p:sp>
        <p:nvSpPr>
          <p:cNvPr id="220" name="Google Shape;220;p2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21" name="Google Shape;221;p2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222" name="Google Shape;222;p2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ad &amp; Summarize - First, Then, Last 1">
  <p:cSld name="TITLE_1_1_1">
    <p:spTree>
      <p:nvGrpSpPr>
        <p:cNvPr id="19" name="Shape 19"/>
        <p:cNvGrpSpPr/>
        <p:nvPr/>
      </p:nvGrpSpPr>
      <p:grpSpPr>
        <a:xfrm>
          <a:off x="0" y="0"/>
          <a:ext cx="0" cy="0"/>
          <a:chOff x="0" y="0"/>
          <a:chExt cx="0" cy="0"/>
        </a:xfrm>
      </p:grpSpPr>
      <p:sp>
        <p:nvSpPr>
          <p:cNvPr id="20" name="Google Shape;20;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1" name="Google Shape;21;p3"/>
          <p:cNvSpPr txBox="1"/>
          <p:nvPr/>
        </p:nvSpPr>
        <p:spPr>
          <a:xfrm>
            <a:off x="80525" y="21375"/>
            <a:ext cx="7543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3-2-1 What I Learned </a:t>
            </a:r>
            <a:endParaRPr sz="3300">
              <a:latin typeface="Tilt Warp"/>
              <a:ea typeface="Tilt Warp"/>
              <a:cs typeface="Tilt Warp"/>
              <a:sym typeface="Tilt Warp"/>
            </a:endParaRPr>
          </a:p>
        </p:txBody>
      </p:sp>
      <p:sp>
        <p:nvSpPr>
          <p:cNvPr id="22" name="Google Shape;22;p3"/>
          <p:cNvSpPr txBox="1"/>
          <p:nvPr/>
        </p:nvSpPr>
        <p:spPr>
          <a:xfrm>
            <a:off x="132775" y="504750"/>
            <a:ext cx="7535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After reading, complete this 3-2-1 chart using all of the vocabulary words. </a:t>
            </a:r>
            <a:endParaRPr>
              <a:latin typeface="Nunito"/>
              <a:ea typeface="Nunito"/>
              <a:cs typeface="Nunito"/>
              <a:sym typeface="Nunito"/>
            </a:endParaRPr>
          </a:p>
        </p:txBody>
      </p:sp>
      <p:graphicFrame>
        <p:nvGraphicFramePr>
          <p:cNvPr id="23" name="Google Shape;23;p3"/>
          <p:cNvGraphicFramePr/>
          <p:nvPr/>
        </p:nvGraphicFramePr>
        <p:xfrm>
          <a:off x="170100" y="1229281"/>
          <a:ext cx="3000000" cy="3000000"/>
        </p:xfrm>
        <a:graphic>
          <a:graphicData uri="http://schemas.openxmlformats.org/drawingml/2006/table">
            <a:tbl>
              <a:tblPr>
                <a:noFill/>
                <a:tableStyleId>{62F65AA1-222B-432A-B366-DE35213F5FAF}</a:tableStyleId>
              </a:tblPr>
              <a:tblGrid>
                <a:gridCol w="1472925"/>
                <a:gridCol w="1472925"/>
                <a:gridCol w="1472925"/>
                <a:gridCol w="1472925"/>
                <a:gridCol w="1472925"/>
              </a:tblGrid>
              <a:tr h="4273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r h="98597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
        <p:nvSpPr>
          <p:cNvPr id="24" name="Google Shape;24;p3"/>
          <p:cNvSpPr txBox="1"/>
          <p:nvPr/>
        </p:nvSpPr>
        <p:spPr>
          <a:xfrm>
            <a:off x="80525" y="714081"/>
            <a:ext cx="43470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1"/>
                </a:solidFill>
                <a:latin typeface="Tilt Warp"/>
                <a:ea typeface="Tilt Warp"/>
                <a:cs typeface="Tilt Warp"/>
                <a:sym typeface="Tilt Warp"/>
              </a:rPr>
              <a:t>Key Vocabulary</a:t>
            </a:r>
            <a:r>
              <a:rPr lang="en" sz="2500">
                <a:solidFill>
                  <a:schemeClr val="dk1"/>
                </a:solidFill>
                <a:latin typeface="Nunito"/>
                <a:ea typeface="Nunito"/>
                <a:cs typeface="Nunito"/>
                <a:sym typeface="Nunito"/>
              </a:rPr>
              <a:t> </a:t>
            </a:r>
            <a:endParaRPr sz="2500">
              <a:solidFill>
                <a:schemeClr val="dk1"/>
              </a:solidFill>
              <a:latin typeface="Nunito"/>
              <a:ea typeface="Nunito"/>
              <a:cs typeface="Nunito"/>
              <a:sym typeface="Nunito"/>
            </a:endParaRPr>
          </a:p>
        </p:txBody>
      </p:sp>
      <p:pic>
        <p:nvPicPr>
          <p:cNvPr id="25" name="Google Shape;25;p3"/>
          <p:cNvPicPr preferRelativeResize="0"/>
          <p:nvPr/>
        </p:nvPicPr>
        <p:blipFill>
          <a:blip r:embed="rId2">
            <a:alphaModFix/>
          </a:blip>
          <a:stretch>
            <a:fillRect/>
          </a:stretch>
        </p:blipFill>
        <p:spPr>
          <a:xfrm>
            <a:off x="125325" y="9719796"/>
            <a:ext cx="220250" cy="220250"/>
          </a:xfrm>
          <a:prstGeom prst="rect">
            <a:avLst/>
          </a:prstGeom>
          <a:noFill/>
          <a:ln>
            <a:noFill/>
          </a:ln>
        </p:spPr>
      </p:pic>
      <p:sp>
        <p:nvSpPr>
          <p:cNvPr id="26" name="Google Shape;26;p3"/>
          <p:cNvSpPr txBox="1"/>
          <p:nvPr/>
        </p:nvSpPr>
        <p:spPr>
          <a:xfrm>
            <a:off x="292375" y="966057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
        <p:nvSpPr>
          <p:cNvPr id="27" name="Google Shape;27;p3"/>
          <p:cNvSpPr txBox="1"/>
          <p:nvPr>
            <p:ph idx="1" type="subTitle"/>
          </p:nvPr>
        </p:nvSpPr>
        <p:spPr>
          <a:xfrm>
            <a:off x="214925" y="1275850"/>
            <a:ext cx="1428000" cy="338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dk1"/>
              </a:buClr>
              <a:buSzPts val="1300"/>
              <a:buFont typeface="Nunito"/>
              <a:buNone/>
              <a:defRPr b="1" sz="1300">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3"/>
          <p:cNvSpPr txBox="1"/>
          <p:nvPr>
            <p:ph idx="2" type="subTitle"/>
          </p:nvPr>
        </p:nvSpPr>
        <p:spPr>
          <a:xfrm>
            <a:off x="1676775" y="1275850"/>
            <a:ext cx="1428000" cy="338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300"/>
              <a:buFont typeface="Nunito"/>
              <a:buNone/>
              <a:defRPr b="1" sz="13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9" name="Google Shape;29;p3"/>
          <p:cNvSpPr txBox="1"/>
          <p:nvPr>
            <p:ph idx="3" type="subTitle"/>
          </p:nvPr>
        </p:nvSpPr>
        <p:spPr>
          <a:xfrm>
            <a:off x="3138625" y="1275850"/>
            <a:ext cx="1428000" cy="338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300"/>
              <a:buFont typeface="Nunito"/>
              <a:buNone/>
              <a:defRPr b="1" sz="13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0" name="Google Shape;30;p3"/>
          <p:cNvSpPr txBox="1"/>
          <p:nvPr>
            <p:ph idx="4" type="subTitle"/>
          </p:nvPr>
        </p:nvSpPr>
        <p:spPr>
          <a:xfrm>
            <a:off x="4600475" y="1275850"/>
            <a:ext cx="1428000" cy="338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300"/>
              <a:buFont typeface="Nunito"/>
              <a:buNone/>
              <a:defRPr b="1" sz="13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1" name="Google Shape;31;p3"/>
          <p:cNvSpPr txBox="1"/>
          <p:nvPr>
            <p:ph idx="5" type="subTitle"/>
          </p:nvPr>
        </p:nvSpPr>
        <p:spPr>
          <a:xfrm>
            <a:off x="6106725" y="1275850"/>
            <a:ext cx="1428000" cy="338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300"/>
              <a:buFont typeface="Nunito"/>
              <a:buNone/>
              <a:defRPr b="1" sz="13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aphicFrame>
        <p:nvGraphicFramePr>
          <p:cNvPr id="32" name="Google Shape;32;p3"/>
          <p:cNvGraphicFramePr/>
          <p:nvPr/>
        </p:nvGraphicFramePr>
        <p:xfrm>
          <a:off x="170100" y="3082667"/>
          <a:ext cx="3000000" cy="3000000"/>
        </p:xfrm>
        <a:graphic>
          <a:graphicData uri="http://schemas.openxmlformats.org/drawingml/2006/table">
            <a:tbl>
              <a:tblPr>
                <a:noFill/>
                <a:tableStyleId>{62F65AA1-222B-432A-B366-DE35213F5FAF}</a:tableStyleId>
              </a:tblPr>
              <a:tblGrid>
                <a:gridCol w="2454875"/>
                <a:gridCol w="2454875"/>
                <a:gridCol w="2454875"/>
              </a:tblGrid>
              <a:tr h="354450">
                <a:tc>
                  <a:txBody>
                    <a:bodyPr/>
                    <a:lstStyle/>
                    <a:p>
                      <a:pPr indent="0" lvl="0" marL="0" rtl="0" algn="ctr">
                        <a:spcBef>
                          <a:spcPts val="0"/>
                        </a:spcBef>
                        <a:spcAft>
                          <a:spcPts val="0"/>
                        </a:spcAft>
                        <a:buNone/>
                      </a:pPr>
                      <a:r>
                        <a:rPr b="1" lang="en" sz="1300">
                          <a:latin typeface="Nunito"/>
                          <a:ea typeface="Nunito"/>
                          <a:cs typeface="Nunito"/>
                          <a:sym typeface="Nunito"/>
                        </a:rPr>
                        <a:t>From the reading I learned…</a:t>
                      </a:r>
                      <a:endParaRPr b="1" sz="1300">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b="1" lang="en" sz="1300">
                          <a:latin typeface="Nunito"/>
                          <a:ea typeface="Nunito"/>
                          <a:cs typeface="Nunito"/>
                          <a:sym typeface="Nunito"/>
                        </a:rPr>
                        <a:t>Another thing I learned…</a:t>
                      </a:r>
                      <a:endParaRPr b="1" sz="1300">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b="1" lang="en" sz="1300">
                          <a:latin typeface="Nunito"/>
                          <a:ea typeface="Nunito"/>
                          <a:cs typeface="Nunito"/>
                          <a:sym typeface="Nunito"/>
                        </a:rPr>
                        <a:t>One more thing I learned…</a:t>
                      </a:r>
                      <a:endParaRPr b="1" sz="1300">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r h="1543100">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bl>
          </a:graphicData>
        </a:graphic>
      </p:graphicFrame>
      <p:sp>
        <p:nvSpPr>
          <p:cNvPr id="33" name="Google Shape;33;p3"/>
          <p:cNvSpPr txBox="1"/>
          <p:nvPr/>
        </p:nvSpPr>
        <p:spPr>
          <a:xfrm>
            <a:off x="179225" y="2658792"/>
            <a:ext cx="7364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Tilt Warp"/>
                <a:ea typeface="Tilt Warp"/>
                <a:cs typeface="Tilt Warp"/>
                <a:sym typeface="Tilt Warp"/>
              </a:rPr>
              <a:t>3 Things I Learned…</a:t>
            </a:r>
            <a:endParaRPr sz="1800">
              <a:latin typeface="Tilt Warp"/>
              <a:ea typeface="Tilt Warp"/>
              <a:cs typeface="Tilt Warp"/>
              <a:sym typeface="Tilt Warp"/>
            </a:endParaRPr>
          </a:p>
        </p:txBody>
      </p:sp>
      <p:graphicFrame>
        <p:nvGraphicFramePr>
          <p:cNvPr id="34" name="Google Shape;34;p3"/>
          <p:cNvGraphicFramePr/>
          <p:nvPr/>
        </p:nvGraphicFramePr>
        <p:xfrm>
          <a:off x="170088" y="5297513"/>
          <a:ext cx="3000000" cy="3000000"/>
        </p:xfrm>
        <a:graphic>
          <a:graphicData uri="http://schemas.openxmlformats.org/drawingml/2006/table">
            <a:tbl>
              <a:tblPr>
                <a:noFill/>
                <a:tableStyleId>{62F65AA1-222B-432A-B366-DE35213F5FAF}</a:tableStyleId>
              </a:tblPr>
              <a:tblGrid>
                <a:gridCol w="3682350"/>
                <a:gridCol w="3682350"/>
              </a:tblGrid>
              <a:tr h="2355875">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bl>
          </a:graphicData>
        </a:graphic>
      </p:graphicFrame>
      <p:sp>
        <p:nvSpPr>
          <p:cNvPr id="35" name="Google Shape;35;p3"/>
          <p:cNvSpPr txBox="1"/>
          <p:nvPr/>
        </p:nvSpPr>
        <p:spPr>
          <a:xfrm>
            <a:off x="179213" y="4947251"/>
            <a:ext cx="7623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Tilt Warp"/>
                <a:ea typeface="Tilt Warp"/>
                <a:cs typeface="Tilt Warp"/>
                <a:sym typeface="Tilt Warp"/>
              </a:rPr>
              <a:t>2</a:t>
            </a:r>
            <a:r>
              <a:rPr lang="en" sz="1800">
                <a:latin typeface="Tilt Warp"/>
                <a:ea typeface="Tilt Warp"/>
                <a:cs typeface="Tilt Warp"/>
                <a:sym typeface="Tilt Warp"/>
              </a:rPr>
              <a:t> Drawings or Pictures to Represent </a:t>
            </a:r>
            <a:r>
              <a:rPr lang="en" sz="1800">
                <a:latin typeface="Tilt Warp"/>
                <a:ea typeface="Tilt Warp"/>
                <a:cs typeface="Tilt Warp"/>
                <a:sym typeface="Tilt Warp"/>
              </a:rPr>
              <a:t>the</a:t>
            </a:r>
            <a:r>
              <a:rPr lang="en" sz="1800">
                <a:latin typeface="Tilt Warp"/>
                <a:ea typeface="Tilt Warp"/>
                <a:cs typeface="Tilt Warp"/>
                <a:sym typeface="Tilt Warp"/>
              </a:rPr>
              <a:t> Reading…</a:t>
            </a:r>
            <a:endParaRPr sz="1800">
              <a:latin typeface="Tilt Warp"/>
              <a:ea typeface="Tilt Warp"/>
              <a:cs typeface="Tilt Warp"/>
              <a:sym typeface="Tilt Warp"/>
            </a:endParaRPr>
          </a:p>
        </p:txBody>
      </p:sp>
      <p:graphicFrame>
        <p:nvGraphicFramePr>
          <p:cNvPr id="36" name="Google Shape;36;p3"/>
          <p:cNvGraphicFramePr/>
          <p:nvPr/>
        </p:nvGraphicFramePr>
        <p:xfrm>
          <a:off x="203888" y="7950029"/>
          <a:ext cx="3000000" cy="3000000"/>
        </p:xfrm>
        <a:graphic>
          <a:graphicData uri="http://schemas.openxmlformats.org/drawingml/2006/table">
            <a:tbl>
              <a:tblPr>
                <a:noFill/>
                <a:tableStyleId>{62F65AA1-222B-432A-B366-DE35213F5FAF}</a:tableStyleId>
              </a:tblPr>
              <a:tblGrid>
                <a:gridCol w="7364625"/>
              </a:tblGrid>
              <a:tr h="314375">
                <a:tc>
                  <a:txBody>
                    <a:bodyPr/>
                    <a:lstStyle/>
                    <a:p>
                      <a:pPr indent="0" lvl="0" marL="0" rtl="0" algn="ctr">
                        <a:spcBef>
                          <a:spcPts val="0"/>
                        </a:spcBef>
                        <a:spcAft>
                          <a:spcPts val="0"/>
                        </a:spcAft>
                        <a:buNone/>
                      </a:pPr>
                      <a:r>
                        <a:rPr b="1" lang="en">
                          <a:latin typeface="Nunito"/>
                          <a:ea typeface="Nunito"/>
                          <a:cs typeface="Nunito"/>
                          <a:sym typeface="Nunito"/>
                        </a:rPr>
                        <a:t>After reading, one question I have is…</a:t>
                      </a:r>
                      <a:endParaRPr b="1">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r h="1205175">
                <a:tc>
                  <a:txBody>
                    <a:bodyPr/>
                    <a:lstStyle/>
                    <a:p>
                      <a:pPr indent="0" lvl="0" marL="0" rtl="0" algn="l">
                        <a:spcBef>
                          <a:spcPts val="0"/>
                        </a:spcBef>
                        <a:spcAft>
                          <a:spcPts val="0"/>
                        </a:spcAft>
                        <a:buNone/>
                      </a:pPr>
                      <a:r>
                        <a:t/>
                      </a:r>
                      <a:endParaRPr b="1"/>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CFCE7"/>
                    </a:solidFill>
                  </a:tcPr>
                </a:tc>
              </a:tr>
            </a:tbl>
          </a:graphicData>
        </a:graphic>
      </p:graphicFrame>
      <p:sp>
        <p:nvSpPr>
          <p:cNvPr id="37" name="Google Shape;37;p3"/>
          <p:cNvSpPr txBox="1"/>
          <p:nvPr/>
        </p:nvSpPr>
        <p:spPr>
          <a:xfrm>
            <a:off x="179300" y="7582467"/>
            <a:ext cx="7364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Tilt Warp"/>
                <a:ea typeface="Tilt Warp"/>
                <a:cs typeface="Tilt Warp"/>
                <a:sym typeface="Tilt Warp"/>
              </a:rPr>
              <a:t>1 Question I </a:t>
            </a:r>
            <a:r>
              <a:rPr lang="en" sz="1800">
                <a:latin typeface="Tilt Warp"/>
                <a:ea typeface="Tilt Warp"/>
                <a:cs typeface="Tilt Warp"/>
                <a:sym typeface="Tilt Warp"/>
              </a:rPr>
              <a:t>have</a:t>
            </a:r>
            <a:r>
              <a:rPr lang="en" sz="1800">
                <a:latin typeface="Tilt Warp"/>
                <a:ea typeface="Tilt Warp"/>
                <a:cs typeface="Tilt Warp"/>
                <a:sym typeface="Tilt Warp"/>
              </a:rPr>
              <a:t> is…</a:t>
            </a:r>
            <a:endParaRPr sz="1800">
              <a:latin typeface="Tilt Warp"/>
              <a:ea typeface="Tilt Warp"/>
              <a:cs typeface="Tilt Warp"/>
              <a:sym typeface="Tilt Warp"/>
            </a:endParaRPr>
          </a:p>
        </p:txBody>
      </p:sp>
      <p:sp>
        <p:nvSpPr>
          <p:cNvPr id="38" name="Google Shape;38;p3"/>
          <p:cNvSpPr txBox="1"/>
          <p:nvPr>
            <p:ph idx="6" type="subTitle"/>
          </p:nvPr>
        </p:nvSpPr>
        <p:spPr>
          <a:xfrm>
            <a:off x="288300" y="3517217"/>
            <a:ext cx="2242200" cy="1413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3"/>
          <p:cNvSpPr txBox="1"/>
          <p:nvPr>
            <p:ph idx="7" type="subTitle"/>
          </p:nvPr>
        </p:nvSpPr>
        <p:spPr>
          <a:xfrm>
            <a:off x="2731313" y="3517229"/>
            <a:ext cx="2242200" cy="1413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0" name="Google Shape;40;p3"/>
          <p:cNvSpPr txBox="1"/>
          <p:nvPr>
            <p:ph idx="8" type="subTitle"/>
          </p:nvPr>
        </p:nvSpPr>
        <p:spPr>
          <a:xfrm>
            <a:off x="5174338" y="3543892"/>
            <a:ext cx="2242200" cy="1413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1" name="Google Shape;41;p3"/>
          <p:cNvSpPr txBox="1"/>
          <p:nvPr>
            <p:ph idx="9" type="subTitle"/>
          </p:nvPr>
        </p:nvSpPr>
        <p:spPr>
          <a:xfrm>
            <a:off x="262946" y="8441592"/>
            <a:ext cx="7246500" cy="1008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 name="Google Shape;42;p3"/>
          <p:cNvSpPr/>
          <p:nvPr/>
        </p:nvSpPr>
        <p:spPr>
          <a:xfrm>
            <a:off x="262950" y="5408941"/>
            <a:ext cx="3516900" cy="2147400"/>
          </a:xfrm>
          <a:prstGeom prst="rect">
            <a:avLst/>
          </a:prstGeom>
          <a:solidFill>
            <a:schemeClr val="lt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3915675" y="5432734"/>
            <a:ext cx="3516900" cy="2147400"/>
          </a:xfrm>
          <a:prstGeom prst="rect">
            <a:avLst/>
          </a:prstGeom>
          <a:solidFill>
            <a:schemeClr val="lt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3" name="Shape 223"/>
        <p:cNvGrpSpPr/>
        <p:nvPr/>
      </p:nvGrpSpPr>
      <p:grpSpPr>
        <a:xfrm>
          <a:off x="0" y="0"/>
          <a:ext cx="0" cy="0"/>
          <a:chOff x="0" y="0"/>
          <a:chExt cx="0" cy="0"/>
        </a:xfrm>
      </p:grpSpPr>
      <p:sp>
        <p:nvSpPr>
          <p:cNvPr id="224" name="Google Shape;224;p2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Reading - Notice and Wonder">
  <p:cSld name="TITLE_1">
    <p:spTree>
      <p:nvGrpSpPr>
        <p:cNvPr id="229" name="Shape 229"/>
        <p:cNvGrpSpPr/>
        <p:nvPr/>
      </p:nvGrpSpPr>
      <p:grpSpPr>
        <a:xfrm>
          <a:off x="0" y="0"/>
          <a:ext cx="0" cy="0"/>
          <a:chOff x="0" y="0"/>
          <a:chExt cx="0" cy="0"/>
        </a:xfrm>
      </p:grpSpPr>
      <p:sp>
        <p:nvSpPr>
          <p:cNvPr id="230" name="Google Shape;230;p24"/>
          <p:cNvSpPr txBox="1"/>
          <p:nvPr>
            <p:ph idx="12" type="sldNum"/>
          </p:nvPr>
        </p:nvSpPr>
        <p:spPr>
          <a:xfrm>
            <a:off x="7201589" y="88905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31" name="Google Shape;231;p24"/>
          <p:cNvSpPr/>
          <p:nvPr/>
        </p:nvSpPr>
        <p:spPr>
          <a:xfrm>
            <a:off x="232925" y="1135050"/>
            <a:ext cx="5116800" cy="85110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4"/>
          <p:cNvSpPr txBox="1"/>
          <p:nvPr>
            <p:ph idx="1" type="subTitle"/>
          </p:nvPr>
        </p:nvSpPr>
        <p:spPr>
          <a:xfrm>
            <a:off x="361175" y="1318523"/>
            <a:ext cx="4860300" cy="81441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233" name="Google Shape;233;p24"/>
          <p:cNvSpPr/>
          <p:nvPr/>
        </p:nvSpPr>
        <p:spPr>
          <a:xfrm>
            <a:off x="5535500" y="1135050"/>
            <a:ext cx="2042100" cy="40989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What do you notice?</a:t>
            </a:r>
            <a:endParaRPr b="1">
              <a:latin typeface="Nunito"/>
              <a:ea typeface="Nunito"/>
              <a:cs typeface="Nunito"/>
              <a:sym typeface="Nunito"/>
            </a:endParaRPr>
          </a:p>
        </p:txBody>
      </p:sp>
      <p:sp>
        <p:nvSpPr>
          <p:cNvPr id="234" name="Google Shape;234;p24"/>
          <p:cNvSpPr txBox="1"/>
          <p:nvPr>
            <p:ph idx="2" type="subTitle"/>
          </p:nvPr>
        </p:nvSpPr>
        <p:spPr>
          <a:xfrm>
            <a:off x="5670500" y="1469212"/>
            <a:ext cx="1788900" cy="36672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5" name="Google Shape;235;p24"/>
          <p:cNvSpPr/>
          <p:nvPr/>
        </p:nvSpPr>
        <p:spPr>
          <a:xfrm>
            <a:off x="5535500" y="5353379"/>
            <a:ext cx="2042100" cy="42033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What do you wonder?</a:t>
            </a:r>
            <a:endParaRPr b="1">
              <a:latin typeface="Nunito"/>
              <a:ea typeface="Nunito"/>
              <a:cs typeface="Nunito"/>
              <a:sym typeface="Nunito"/>
            </a:endParaRPr>
          </a:p>
        </p:txBody>
      </p:sp>
      <p:sp>
        <p:nvSpPr>
          <p:cNvPr id="236" name="Google Shape;236;p24"/>
          <p:cNvSpPr txBox="1"/>
          <p:nvPr>
            <p:ph idx="3" type="subTitle"/>
          </p:nvPr>
        </p:nvSpPr>
        <p:spPr>
          <a:xfrm>
            <a:off x="5670500" y="5696024"/>
            <a:ext cx="1788900" cy="37608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7" name="Google Shape;237;p24"/>
          <p:cNvSpPr txBox="1"/>
          <p:nvPr/>
        </p:nvSpPr>
        <p:spPr>
          <a:xfrm>
            <a:off x="80525" y="97575"/>
            <a:ext cx="7543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Read: Notice &amp; Wonder</a:t>
            </a:r>
            <a:endParaRPr sz="3300">
              <a:latin typeface="Tilt Warp"/>
              <a:ea typeface="Tilt Warp"/>
              <a:cs typeface="Tilt Warp"/>
              <a:sym typeface="Tilt Warp"/>
            </a:endParaRPr>
          </a:p>
        </p:txBody>
      </p:sp>
      <p:sp>
        <p:nvSpPr>
          <p:cNvPr id="238" name="Google Shape;238;p24"/>
          <p:cNvSpPr txBox="1"/>
          <p:nvPr/>
        </p:nvSpPr>
        <p:spPr>
          <a:xfrm>
            <a:off x="132775" y="580950"/>
            <a:ext cx="7535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Nunito"/>
                <a:ea typeface="Nunito"/>
                <a:cs typeface="Nunito"/>
                <a:sym typeface="Nunito"/>
              </a:rPr>
              <a:t>Instructions</a:t>
            </a:r>
            <a:r>
              <a:rPr lang="en" sz="1200">
                <a:latin typeface="Nunito"/>
                <a:ea typeface="Nunito"/>
                <a:cs typeface="Nunito"/>
                <a:sym typeface="Nunito"/>
              </a:rPr>
              <a:t>: Read the passage and take notes on what you notice (key facts or details that stand out to you) and what you wonder (questions you have, things you want to know more about or don’t understand.) </a:t>
            </a:r>
            <a:endParaRPr sz="1200">
              <a:latin typeface="Nunito"/>
              <a:ea typeface="Nunito"/>
              <a:cs typeface="Nunito"/>
              <a:sym typeface="Nunito"/>
            </a:endParaRPr>
          </a:p>
        </p:txBody>
      </p:sp>
      <p:pic>
        <p:nvPicPr>
          <p:cNvPr id="239" name="Google Shape;239;p24"/>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40" name="Google Shape;240;p24"/>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Reading - Notice and Wonder 1">
  <p:cSld name="TITLE_1_1">
    <p:spTree>
      <p:nvGrpSpPr>
        <p:cNvPr id="241" name="Shape 241"/>
        <p:cNvGrpSpPr/>
        <p:nvPr/>
      </p:nvGrpSpPr>
      <p:grpSpPr>
        <a:xfrm>
          <a:off x="0" y="0"/>
          <a:ext cx="0" cy="0"/>
          <a:chOff x="0" y="0"/>
          <a:chExt cx="0" cy="0"/>
        </a:xfrm>
      </p:grpSpPr>
      <p:sp>
        <p:nvSpPr>
          <p:cNvPr id="242" name="Google Shape;242;p25"/>
          <p:cNvSpPr txBox="1"/>
          <p:nvPr>
            <p:ph idx="12" type="sldNum"/>
          </p:nvPr>
        </p:nvSpPr>
        <p:spPr>
          <a:xfrm>
            <a:off x="7201589" y="88905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43" name="Google Shape;243;p25"/>
          <p:cNvSpPr txBox="1"/>
          <p:nvPr/>
        </p:nvSpPr>
        <p:spPr>
          <a:xfrm>
            <a:off x="80525" y="97575"/>
            <a:ext cx="7543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Image Analysis: Notice &amp; Wonder</a:t>
            </a:r>
            <a:endParaRPr sz="3300">
              <a:latin typeface="Tilt Warp"/>
              <a:ea typeface="Tilt Warp"/>
              <a:cs typeface="Tilt Warp"/>
              <a:sym typeface="Tilt Warp"/>
            </a:endParaRPr>
          </a:p>
        </p:txBody>
      </p:sp>
      <p:sp>
        <p:nvSpPr>
          <p:cNvPr id="244" name="Google Shape;244;p25"/>
          <p:cNvSpPr txBox="1"/>
          <p:nvPr/>
        </p:nvSpPr>
        <p:spPr>
          <a:xfrm>
            <a:off x="132775" y="657150"/>
            <a:ext cx="75354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Nunito"/>
                <a:ea typeface="Nunito"/>
                <a:cs typeface="Nunito"/>
                <a:sym typeface="Nunito"/>
              </a:rPr>
              <a:t>Instructions</a:t>
            </a:r>
            <a:r>
              <a:rPr lang="en" sz="1300">
                <a:latin typeface="Nunito"/>
                <a:ea typeface="Nunito"/>
                <a:cs typeface="Nunito"/>
                <a:sym typeface="Nunito"/>
              </a:rPr>
              <a:t>: Look at the image and write down 2-3 things you notice (key details, main ideas, themes) and then write down 2-3 things you wonder (questions you have because of the image, things you are curious about when you look at the image.) </a:t>
            </a:r>
            <a:endParaRPr sz="1300">
              <a:latin typeface="Nunito"/>
              <a:ea typeface="Nunito"/>
              <a:cs typeface="Nunito"/>
              <a:sym typeface="Nunito"/>
            </a:endParaRPr>
          </a:p>
        </p:txBody>
      </p:sp>
      <p:pic>
        <p:nvPicPr>
          <p:cNvPr id="245" name="Google Shape;245;p25"/>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46" name="Google Shape;246;p25"/>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graphicFrame>
        <p:nvGraphicFramePr>
          <p:cNvPr id="247" name="Google Shape;247;p25"/>
          <p:cNvGraphicFramePr/>
          <p:nvPr/>
        </p:nvGraphicFramePr>
        <p:xfrm>
          <a:off x="132775" y="1514200"/>
          <a:ext cx="3000000" cy="3000000"/>
        </p:xfrm>
        <a:graphic>
          <a:graphicData uri="http://schemas.openxmlformats.org/drawingml/2006/table">
            <a:tbl>
              <a:tblPr>
                <a:noFill/>
                <a:tableStyleId>{62F65AA1-222B-432A-B366-DE35213F5FAF}</a:tableStyleId>
              </a:tblPr>
              <a:tblGrid>
                <a:gridCol w="1255200"/>
                <a:gridCol w="6288600"/>
              </a:tblGrid>
              <a:tr h="1613975">
                <a:tc>
                  <a:txBody>
                    <a:bodyPr/>
                    <a:lstStyle/>
                    <a:p>
                      <a:pPr indent="0" lvl="0" marL="0" rtl="0" algn="ctr">
                        <a:spcBef>
                          <a:spcPts val="0"/>
                        </a:spcBef>
                        <a:spcAft>
                          <a:spcPts val="0"/>
                        </a:spcAft>
                        <a:buNone/>
                      </a:pPr>
                      <a:r>
                        <a:rPr lang="en" sz="2000">
                          <a:latin typeface="Tilt Warp"/>
                          <a:ea typeface="Tilt Warp"/>
                          <a:cs typeface="Tilt Warp"/>
                          <a:sym typeface="Tilt Warp"/>
                        </a:rPr>
                        <a:t>What </a:t>
                      </a:r>
                      <a:endParaRPr sz="2000">
                        <a:latin typeface="Tilt Warp"/>
                        <a:ea typeface="Tilt Warp"/>
                        <a:cs typeface="Tilt Warp"/>
                        <a:sym typeface="Tilt Warp"/>
                      </a:endParaRPr>
                    </a:p>
                    <a:p>
                      <a:pPr indent="0" lvl="0" marL="0" rtl="0" algn="ctr">
                        <a:spcBef>
                          <a:spcPts val="0"/>
                        </a:spcBef>
                        <a:spcAft>
                          <a:spcPts val="0"/>
                        </a:spcAft>
                        <a:buNone/>
                      </a:pPr>
                      <a:r>
                        <a:rPr lang="en" sz="2000">
                          <a:latin typeface="Tilt Warp"/>
                          <a:ea typeface="Tilt Warp"/>
                          <a:cs typeface="Tilt Warp"/>
                          <a:sym typeface="Tilt Warp"/>
                        </a:rPr>
                        <a:t>do you notice?</a:t>
                      </a:r>
                      <a:endParaRPr sz="2000">
                        <a:latin typeface="Tilt Warp"/>
                        <a:ea typeface="Tilt Warp"/>
                        <a:cs typeface="Tilt Warp"/>
                        <a:sym typeface="Tilt Warp"/>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48" name="Google Shape;248;p25"/>
          <p:cNvSpPr txBox="1"/>
          <p:nvPr>
            <p:ph idx="1" type="subTitle"/>
          </p:nvPr>
        </p:nvSpPr>
        <p:spPr>
          <a:xfrm>
            <a:off x="1387975" y="1556150"/>
            <a:ext cx="6236400" cy="15720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aphicFrame>
        <p:nvGraphicFramePr>
          <p:cNvPr id="249" name="Google Shape;249;p25"/>
          <p:cNvGraphicFramePr/>
          <p:nvPr/>
        </p:nvGraphicFramePr>
        <p:xfrm>
          <a:off x="132775" y="7933650"/>
          <a:ext cx="3000000" cy="3000000"/>
        </p:xfrm>
        <a:graphic>
          <a:graphicData uri="http://schemas.openxmlformats.org/drawingml/2006/table">
            <a:tbl>
              <a:tblPr>
                <a:noFill/>
                <a:tableStyleId>{62F65AA1-222B-432A-B366-DE35213F5FAF}</a:tableStyleId>
              </a:tblPr>
              <a:tblGrid>
                <a:gridCol w="1255075"/>
                <a:gridCol w="6288725"/>
              </a:tblGrid>
              <a:tr h="1613975">
                <a:tc>
                  <a:txBody>
                    <a:bodyPr/>
                    <a:lstStyle/>
                    <a:p>
                      <a:pPr indent="0" lvl="0" marL="0" rtl="0" algn="ctr">
                        <a:spcBef>
                          <a:spcPts val="0"/>
                        </a:spcBef>
                        <a:spcAft>
                          <a:spcPts val="0"/>
                        </a:spcAft>
                        <a:buNone/>
                      </a:pPr>
                      <a:r>
                        <a:rPr lang="en" sz="2000">
                          <a:latin typeface="Tilt Warp"/>
                          <a:ea typeface="Tilt Warp"/>
                          <a:cs typeface="Tilt Warp"/>
                          <a:sym typeface="Tilt Warp"/>
                        </a:rPr>
                        <a:t>What </a:t>
                      </a:r>
                      <a:endParaRPr sz="2000">
                        <a:latin typeface="Tilt Warp"/>
                        <a:ea typeface="Tilt Warp"/>
                        <a:cs typeface="Tilt Warp"/>
                        <a:sym typeface="Tilt Warp"/>
                      </a:endParaRPr>
                    </a:p>
                    <a:p>
                      <a:pPr indent="0" lvl="0" marL="0" rtl="0" algn="ctr">
                        <a:spcBef>
                          <a:spcPts val="0"/>
                        </a:spcBef>
                        <a:spcAft>
                          <a:spcPts val="0"/>
                        </a:spcAft>
                        <a:buNone/>
                      </a:pPr>
                      <a:r>
                        <a:rPr lang="en" sz="2000">
                          <a:latin typeface="Tilt Warp"/>
                          <a:ea typeface="Tilt Warp"/>
                          <a:cs typeface="Tilt Warp"/>
                          <a:sym typeface="Tilt Warp"/>
                        </a:rPr>
                        <a:t>do you wonder?</a:t>
                      </a:r>
                      <a:endParaRPr sz="2000">
                        <a:latin typeface="Tilt Warp"/>
                        <a:ea typeface="Tilt Warp"/>
                        <a:cs typeface="Tilt Warp"/>
                        <a:sym typeface="Tilt Warp"/>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50" name="Google Shape;250;p25"/>
          <p:cNvSpPr txBox="1"/>
          <p:nvPr>
            <p:ph idx="2" type="subTitle"/>
          </p:nvPr>
        </p:nvSpPr>
        <p:spPr>
          <a:xfrm>
            <a:off x="1387850" y="7975725"/>
            <a:ext cx="6236400" cy="15720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Font typeface="Nunito"/>
              <a:buNone/>
              <a:defRPr sz="12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 Vocabulary 1">
  <p:cSld name="BIG_NUMBER">
    <p:spTree>
      <p:nvGrpSpPr>
        <p:cNvPr id="251" name="Shape 251"/>
        <p:cNvGrpSpPr/>
        <p:nvPr/>
      </p:nvGrpSpPr>
      <p:grpSpPr>
        <a:xfrm>
          <a:off x="0" y="0"/>
          <a:ext cx="0" cy="0"/>
          <a:chOff x="0" y="0"/>
          <a:chExt cx="0" cy="0"/>
        </a:xfrm>
      </p:grpSpPr>
      <p:sp>
        <p:nvSpPr>
          <p:cNvPr id="252" name="Google Shape;252;p26"/>
          <p:cNvSpPr/>
          <p:nvPr/>
        </p:nvSpPr>
        <p:spPr>
          <a:xfrm>
            <a:off x="233850" y="1066150"/>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253" name="Google Shape;253;p26"/>
          <p:cNvSpPr txBox="1"/>
          <p:nvPr/>
        </p:nvSpPr>
        <p:spPr>
          <a:xfrm>
            <a:off x="302925" y="1376280"/>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254" name="Google Shape;254;p26"/>
          <p:cNvSpPr/>
          <p:nvPr/>
        </p:nvSpPr>
        <p:spPr>
          <a:xfrm>
            <a:off x="263850" y="7327625"/>
            <a:ext cx="7244700" cy="23184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255" name="Google Shape;255;p26"/>
          <p:cNvSpPr txBox="1"/>
          <p:nvPr/>
        </p:nvSpPr>
        <p:spPr>
          <a:xfrm>
            <a:off x="427500" y="7782589"/>
            <a:ext cx="6839100" cy="16908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256" name="Google Shape;256;p26"/>
          <p:cNvSpPr txBox="1"/>
          <p:nvPr/>
        </p:nvSpPr>
        <p:spPr>
          <a:xfrm>
            <a:off x="157650" y="141050"/>
            <a:ext cx="75354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Word Map</a:t>
            </a:r>
            <a:endParaRPr sz="3300">
              <a:latin typeface="Tilt Warp"/>
              <a:ea typeface="Tilt Warp"/>
              <a:cs typeface="Tilt Warp"/>
              <a:sym typeface="Tilt Warp"/>
            </a:endParaRPr>
          </a:p>
        </p:txBody>
      </p:sp>
      <p:sp>
        <p:nvSpPr>
          <p:cNvPr id="257" name="Google Shape;257;p26"/>
          <p:cNvSpPr txBox="1"/>
          <p:nvPr/>
        </p:nvSpPr>
        <p:spPr>
          <a:xfrm>
            <a:off x="118500" y="679150"/>
            <a:ext cx="7535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Complete the word map below. </a:t>
            </a:r>
            <a:endParaRPr>
              <a:latin typeface="Nunito"/>
              <a:ea typeface="Nunito"/>
              <a:cs typeface="Nunito"/>
              <a:sym typeface="Nunito"/>
            </a:endParaRPr>
          </a:p>
        </p:txBody>
      </p:sp>
      <p:sp>
        <p:nvSpPr>
          <p:cNvPr id="258" name="Google Shape;258;p26"/>
          <p:cNvSpPr txBox="1"/>
          <p:nvPr>
            <p:ph idx="1" type="subTitle"/>
          </p:nvPr>
        </p:nvSpPr>
        <p:spPr>
          <a:xfrm>
            <a:off x="302925" y="1376280"/>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9" name="Google Shape;259;p26"/>
          <p:cNvSpPr txBox="1"/>
          <p:nvPr>
            <p:ph idx="2" type="subTitle"/>
          </p:nvPr>
        </p:nvSpPr>
        <p:spPr>
          <a:xfrm>
            <a:off x="427500" y="7782589"/>
            <a:ext cx="6839100" cy="16722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400"/>
              <a:buFont typeface="Nunito"/>
              <a:buNone/>
              <a:defRPr sz="14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260" name="Google Shape;260;p26"/>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61" name="Google Shape;261;p26"/>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
        <p:nvSpPr>
          <p:cNvPr id="262" name="Google Shape;262;p26"/>
          <p:cNvSpPr/>
          <p:nvPr/>
        </p:nvSpPr>
        <p:spPr>
          <a:xfrm>
            <a:off x="2345250" y="1074375"/>
            <a:ext cx="5163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Definition</a:t>
            </a:r>
            <a:endParaRPr>
              <a:latin typeface="Tilt Warp"/>
              <a:ea typeface="Tilt Warp"/>
              <a:cs typeface="Tilt Warp"/>
              <a:sym typeface="Tilt Warp"/>
            </a:endParaRPr>
          </a:p>
        </p:txBody>
      </p:sp>
      <p:sp>
        <p:nvSpPr>
          <p:cNvPr id="263" name="Google Shape;263;p26"/>
          <p:cNvSpPr txBox="1"/>
          <p:nvPr/>
        </p:nvSpPr>
        <p:spPr>
          <a:xfrm>
            <a:off x="2524995" y="1384505"/>
            <a:ext cx="48024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264" name="Google Shape;264;p26"/>
          <p:cNvSpPr txBox="1"/>
          <p:nvPr>
            <p:ph idx="3" type="subTitle"/>
          </p:nvPr>
        </p:nvSpPr>
        <p:spPr>
          <a:xfrm>
            <a:off x="2524995" y="1384505"/>
            <a:ext cx="48765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aphicFrame>
        <p:nvGraphicFramePr>
          <p:cNvPr id="265" name="Google Shape;265;p26"/>
          <p:cNvGraphicFramePr/>
          <p:nvPr/>
        </p:nvGraphicFramePr>
        <p:xfrm>
          <a:off x="238300" y="2845650"/>
          <a:ext cx="3000000" cy="3000000"/>
        </p:xfrm>
        <a:graphic>
          <a:graphicData uri="http://schemas.openxmlformats.org/drawingml/2006/table">
            <a:tbl>
              <a:tblPr>
                <a:noFill/>
                <a:tableStyleId>{62F65AA1-222B-432A-B366-DE35213F5FAF}</a:tableStyleId>
              </a:tblPr>
              <a:tblGrid>
                <a:gridCol w="3622350"/>
                <a:gridCol w="3622350"/>
              </a:tblGrid>
              <a:tr h="2194550">
                <a:tc>
                  <a:txBody>
                    <a:bodyPr/>
                    <a:lstStyle/>
                    <a:p>
                      <a:pPr indent="0" lvl="0" marL="0" rtl="0" algn="ctr">
                        <a:spcBef>
                          <a:spcPts val="0"/>
                        </a:spcBef>
                        <a:spcAft>
                          <a:spcPts val="0"/>
                        </a:spcAft>
                        <a:buNone/>
                      </a:pPr>
                      <a:r>
                        <a:rPr lang="en">
                          <a:latin typeface="Tilt Warp"/>
                          <a:ea typeface="Tilt Warp"/>
                          <a:cs typeface="Tilt Warp"/>
                          <a:sym typeface="Tilt Warp"/>
                        </a:rPr>
                        <a:t>A visual to represent the term…</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1FAE5"/>
                    </a:solidFill>
                  </a:tcPr>
                </a:tc>
                <a:tc>
                  <a:txBody>
                    <a:bodyPr/>
                    <a:lstStyle/>
                    <a:p>
                      <a:pPr indent="0" lvl="0" marL="0" rtl="0" algn="ctr">
                        <a:spcBef>
                          <a:spcPts val="0"/>
                        </a:spcBef>
                        <a:spcAft>
                          <a:spcPts val="0"/>
                        </a:spcAft>
                        <a:buNone/>
                      </a:pPr>
                      <a:r>
                        <a:rPr lang="en">
                          <a:latin typeface="Tilt Warp"/>
                          <a:ea typeface="Tilt Warp"/>
                          <a:cs typeface="Tilt Warp"/>
                          <a:sym typeface="Tilt Warp"/>
                        </a:rPr>
                        <a:t>This drawing represents the term because…</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1FAE5"/>
                    </a:solidFill>
                  </a:tcPr>
                </a:tc>
              </a:tr>
              <a:tr h="2194550">
                <a:tc>
                  <a:txBody>
                    <a:bodyPr/>
                    <a:lstStyle/>
                    <a:p>
                      <a:pPr indent="0" lvl="0" marL="0" rtl="0" algn="ctr">
                        <a:spcBef>
                          <a:spcPts val="0"/>
                        </a:spcBef>
                        <a:spcAft>
                          <a:spcPts val="0"/>
                        </a:spcAft>
                        <a:buNone/>
                      </a:pPr>
                      <a:r>
                        <a:rPr lang="en">
                          <a:latin typeface="Tilt Warp"/>
                          <a:ea typeface="Tilt Warp"/>
                          <a:cs typeface="Tilt Warp"/>
                          <a:sym typeface="Tilt Warp"/>
                        </a:rPr>
                        <a:t>List Examples</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1FAE5"/>
                    </a:solidFill>
                  </a:tcPr>
                </a:tc>
                <a:tc>
                  <a:txBody>
                    <a:bodyPr/>
                    <a:lstStyle/>
                    <a:p>
                      <a:pPr indent="0" lvl="0" marL="0" rtl="0" algn="ctr">
                        <a:spcBef>
                          <a:spcPts val="0"/>
                        </a:spcBef>
                        <a:spcAft>
                          <a:spcPts val="0"/>
                        </a:spcAft>
                        <a:buNone/>
                      </a:pPr>
                      <a:r>
                        <a:rPr lang="en">
                          <a:latin typeface="Tilt Warp"/>
                          <a:ea typeface="Tilt Warp"/>
                          <a:cs typeface="Tilt Warp"/>
                          <a:sym typeface="Tilt Warp"/>
                        </a:rPr>
                        <a:t>List Non-Examples </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1FAE5"/>
                    </a:solidFill>
                  </a:tcPr>
                </a:tc>
              </a:tr>
            </a:tbl>
          </a:graphicData>
        </a:graphic>
      </p:graphicFrame>
      <p:sp>
        <p:nvSpPr>
          <p:cNvPr id="266" name="Google Shape;266;p26"/>
          <p:cNvSpPr/>
          <p:nvPr/>
        </p:nvSpPr>
        <p:spPr>
          <a:xfrm>
            <a:off x="302925" y="3228450"/>
            <a:ext cx="3483300" cy="1712100"/>
          </a:xfrm>
          <a:prstGeom prst="rect">
            <a:avLst/>
          </a:prstGeom>
          <a:solidFill>
            <a:schemeClr val="lt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67" name="Google Shape;267;p26"/>
          <p:cNvSpPr txBox="1"/>
          <p:nvPr>
            <p:ph idx="4" type="subTitle"/>
          </p:nvPr>
        </p:nvSpPr>
        <p:spPr>
          <a:xfrm>
            <a:off x="3967400" y="3409550"/>
            <a:ext cx="3360000" cy="1468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8" name="Google Shape;268;p26"/>
          <p:cNvSpPr txBox="1"/>
          <p:nvPr>
            <p:ph idx="5" type="subTitle"/>
          </p:nvPr>
        </p:nvSpPr>
        <p:spPr>
          <a:xfrm>
            <a:off x="364575" y="5391553"/>
            <a:ext cx="3360000" cy="17121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9" name="Google Shape;269;p26"/>
          <p:cNvSpPr txBox="1"/>
          <p:nvPr>
            <p:ph idx="6" type="subTitle"/>
          </p:nvPr>
        </p:nvSpPr>
        <p:spPr>
          <a:xfrm>
            <a:off x="3967400" y="5391553"/>
            <a:ext cx="3360000" cy="17121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CQ Answer and Explain">
  <p:cSld name="TITLE_1_1_1_1">
    <p:spTree>
      <p:nvGrpSpPr>
        <p:cNvPr id="270" name="Shape 270"/>
        <p:cNvGrpSpPr/>
        <p:nvPr/>
      </p:nvGrpSpPr>
      <p:grpSpPr>
        <a:xfrm>
          <a:off x="0" y="0"/>
          <a:ext cx="0" cy="0"/>
          <a:chOff x="0" y="0"/>
          <a:chExt cx="0" cy="0"/>
        </a:xfrm>
      </p:grpSpPr>
      <p:graphicFrame>
        <p:nvGraphicFramePr>
          <p:cNvPr id="271" name="Google Shape;271;p27"/>
          <p:cNvGraphicFramePr/>
          <p:nvPr/>
        </p:nvGraphicFramePr>
        <p:xfrm>
          <a:off x="238325" y="1321250"/>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272" name="Google Shape;272;p27"/>
          <p:cNvSpPr txBox="1"/>
          <p:nvPr>
            <p:ph idx="1" type="subTitle"/>
          </p:nvPr>
        </p:nvSpPr>
        <p:spPr>
          <a:xfrm>
            <a:off x="382725" y="1663075"/>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273" name="Google Shape;273;p27"/>
          <p:cNvSpPr txBox="1"/>
          <p:nvPr>
            <p:ph idx="2" type="subTitle"/>
          </p:nvPr>
        </p:nvSpPr>
        <p:spPr>
          <a:xfrm>
            <a:off x="4808550" y="1838975"/>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pic>
        <p:nvPicPr>
          <p:cNvPr id="274" name="Google Shape;274;p27"/>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75" name="Google Shape;275;p27"/>
          <p:cNvSpPr txBox="1"/>
          <p:nvPr/>
        </p:nvSpPr>
        <p:spPr>
          <a:xfrm>
            <a:off x="238350" y="253986"/>
            <a:ext cx="7012800" cy="35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276" name="Google Shape;276;p27"/>
          <p:cNvSpPr txBox="1"/>
          <p:nvPr/>
        </p:nvSpPr>
        <p:spPr>
          <a:xfrm>
            <a:off x="238350" y="653266"/>
            <a:ext cx="72957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latin typeface="Nunito"/>
                <a:ea typeface="Nunito"/>
                <a:cs typeface="Nunito"/>
                <a:sym typeface="Nunito"/>
              </a:rPr>
              <a:t>Instructions</a:t>
            </a:r>
            <a:r>
              <a:rPr lang="en" sz="1300">
                <a:solidFill>
                  <a:schemeClr val="dk1"/>
                </a:solidFill>
                <a:latin typeface="Nunito"/>
                <a:ea typeface="Nunito"/>
                <a:cs typeface="Nunito"/>
                <a:sym typeface="Nunito"/>
              </a:rPr>
              <a:t>: For each question, answer the question and then explain why you picked the answer you did using specific evidence from the text.</a:t>
            </a:r>
            <a:endParaRPr/>
          </a:p>
        </p:txBody>
      </p:sp>
      <p:graphicFrame>
        <p:nvGraphicFramePr>
          <p:cNvPr id="277" name="Google Shape;277;p27"/>
          <p:cNvGraphicFramePr/>
          <p:nvPr/>
        </p:nvGraphicFramePr>
        <p:xfrm>
          <a:off x="238313" y="4096175"/>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278" name="Google Shape;278;p27"/>
          <p:cNvSpPr txBox="1"/>
          <p:nvPr>
            <p:ph idx="3" type="subTitle"/>
          </p:nvPr>
        </p:nvSpPr>
        <p:spPr>
          <a:xfrm>
            <a:off x="382713" y="4438000"/>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279" name="Google Shape;279;p27"/>
          <p:cNvSpPr txBox="1"/>
          <p:nvPr>
            <p:ph idx="4" type="subTitle"/>
          </p:nvPr>
        </p:nvSpPr>
        <p:spPr>
          <a:xfrm>
            <a:off x="4808538" y="4613900"/>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graphicFrame>
        <p:nvGraphicFramePr>
          <p:cNvPr id="280" name="Google Shape;280;p27"/>
          <p:cNvGraphicFramePr/>
          <p:nvPr/>
        </p:nvGraphicFramePr>
        <p:xfrm>
          <a:off x="238313" y="6871100"/>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281" name="Google Shape;281;p27"/>
          <p:cNvSpPr txBox="1"/>
          <p:nvPr>
            <p:ph idx="5" type="subTitle"/>
          </p:nvPr>
        </p:nvSpPr>
        <p:spPr>
          <a:xfrm>
            <a:off x="382713" y="7212925"/>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282" name="Google Shape;282;p27"/>
          <p:cNvSpPr txBox="1"/>
          <p:nvPr>
            <p:ph idx="6" type="subTitle"/>
          </p:nvPr>
        </p:nvSpPr>
        <p:spPr>
          <a:xfrm>
            <a:off x="4808538" y="7388825"/>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283" name="Google Shape;283;p27"/>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Answer ">
  <p:cSld name="TITLE_1_1_1_2">
    <p:spTree>
      <p:nvGrpSpPr>
        <p:cNvPr id="284" name="Shape 284"/>
        <p:cNvGrpSpPr/>
        <p:nvPr/>
      </p:nvGrpSpPr>
      <p:grpSpPr>
        <a:xfrm>
          <a:off x="0" y="0"/>
          <a:ext cx="0" cy="0"/>
          <a:chOff x="0" y="0"/>
          <a:chExt cx="0" cy="0"/>
        </a:xfrm>
      </p:grpSpPr>
      <p:sp>
        <p:nvSpPr>
          <p:cNvPr id="285" name="Google Shape;285;p28"/>
          <p:cNvSpPr txBox="1"/>
          <p:nvPr>
            <p:ph type="ctrTitle"/>
          </p:nvPr>
        </p:nvSpPr>
        <p:spPr>
          <a:xfrm>
            <a:off x="264900" y="373599"/>
            <a:ext cx="7242600" cy="515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2600"/>
              <a:buFont typeface="Tilt Warp"/>
              <a:buNone/>
              <a:defRPr sz="2600">
                <a:latin typeface="Tilt Warp"/>
                <a:ea typeface="Tilt Warp"/>
                <a:cs typeface="Tilt Warp"/>
                <a:sym typeface="Tilt Warp"/>
              </a:defRPr>
            </a:lvl1pPr>
            <a:lvl2pPr lvl="1" rtl="0" algn="ctr">
              <a:spcBef>
                <a:spcPts val="0"/>
              </a:spcBef>
              <a:spcAft>
                <a:spcPts val="0"/>
              </a:spcAft>
              <a:buSzPts val="4900"/>
              <a:buFont typeface="Tilt Warp"/>
              <a:buNone/>
              <a:defRPr sz="4900">
                <a:latin typeface="Tilt Warp"/>
                <a:ea typeface="Tilt Warp"/>
                <a:cs typeface="Tilt Warp"/>
                <a:sym typeface="Tilt Warp"/>
              </a:defRPr>
            </a:lvl2pPr>
            <a:lvl3pPr lvl="2" rtl="0" algn="ctr">
              <a:spcBef>
                <a:spcPts val="0"/>
              </a:spcBef>
              <a:spcAft>
                <a:spcPts val="0"/>
              </a:spcAft>
              <a:buSzPts val="4900"/>
              <a:buFont typeface="Tilt Warp"/>
              <a:buNone/>
              <a:defRPr sz="4900">
                <a:latin typeface="Tilt Warp"/>
                <a:ea typeface="Tilt Warp"/>
                <a:cs typeface="Tilt Warp"/>
                <a:sym typeface="Tilt Warp"/>
              </a:defRPr>
            </a:lvl3pPr>
            <a:lvl4pPr lvl="3" rtl="0" algn="ctr">
              <a:spcBef>
                <a:spcPts val="0"/>
              </a:spcBef>
              <a:spcAft>
                <a:spcPts val="0"/>
              </a:spcAft>
              <a:buSzPts val="4900"/>
              <a:buFont typeface="Tilt Warp"/>
              <a:buNone/>
              <a:defRPr sz="4900">
                <a:latin typeface="Tilt Warp"/>
                <a:ea typeface="Tilt Warp"/>
                <a:cs typeface="Tilt Warp"/>
                <a:sym typeface="Tilt Warp"/>
              </a:defRPr>
            </a:lvl4pPr>
            <a:lvl5pPr lvl="4" rtl="0" algn="ctr">
              <a:spcBef>
                <a:spcPts val="0"/>
              </a:spcBef>
              <a:spcAft>
                <a:spcPts val="0"/>
              </a:spcAft>
              <a:buSzPts val="4900"/>
              <a:buFont typeface="Tilt Warp"/>
              <a:buNone/>
              <a:defRPr sz="4900">
                <a:latin typeface="Tilt Warp"/>
                <a:ea typeface="Tilt Warp"/>
                <a:cs typeface="Tilt Warp"/>
                <a:sym typeface="Tilt Warp"/>
              </a:defRPr>
            </a:lvl5pPr>
            <a:lvl6pPr lvl="5" rtl="0" algn="ctr">
              <a:spcBef>
                <a:spcPts val="0"/>
              </a:spcBef>
              <a:spcAft>
                <a:spcPts val="0"/>
              </a:spcAft>
              <a:buSzPts val="4900"/>
              <a:buFont typeface="Tilt Warp"/>
              <a:buNone/>
              <a:defRPr sz="4900">
                <a:latin typeface="Tilt Warp"/>
                <a:ea typeface="Tilt Warp"/>
                <a:cs typeface="Tilt Warp"/>
                <a:sym typeface="Tilt Warp"/>
              </a:defRPr>
            </a:lvl6pPr>
            <a:lvl7pPr lvl="6" rtl="0" algn="ctr">
              <a:spcBef>
                <a:spcPts val="0"/>
              </a:spcBef>
              <a:spcAft>
                <a:spcPts val="0"/>
              </a:spcAft>
              <a:buSzPts val="4900"/>
              <a:buFont typeface="Tilt Warp"/>
              <a:buNone/>
              <a:defRPr sz="4900">
                <a:latin typeface="Tilt Warp"/>
                <a:ea typeface="Tilt Warp"/>
                <a:cs typeface="Tilt Warp"/>
                <a:sym typeface="Tilt Warp"/>
              </a:defRPr>
            </a:lvl7pPr>
            <a:lvl8pPr lvl="7" rtl="0" algn="ctr">
              <a:spcBef>
                <a:spcPts val="0"/>
              </a:spcBef>
              <a:spcAft>
                <a:spcPts val="0"/>
              </a:spcAft>
              <a:buSzPts val="4900"/>
              <a:buFont typeface="Tilt Warp"/>
              <a:buNone/>
              <a:defRPr sz="4900">
                <a:latin typeface="Tilt Warp"/>
                <a:ea typeface="Tilt Warp"/>
                <a:cs typeface="Tilt Warp"/>
                <a:sym typeface="Tilt Warp"/>
              </a:defRPr>
            </a:lvl8pPr>
            <a:lvl9pPr lvl="8" rtl="0" algn="ctr">
              <a:spcBef>
                <a:spcPts val="0"/>
              </a:spcBef>
              <a:spcAft>
                <a:spcPts val="0"/>
              </a:spcAft>
              <a:buSzPts val="4900"/>
              <a:buFont typeface="Tilt Warp"/>
              <a:buNone/>
              <a:defRPr sz="4900">
                <a:latin typeface="Tilt Warp"/>
                <a:ea typeface="Tilt Warp"/>
                <a:cs typeface="Tilt Warp"/>
                <a:sym typeface="Tilt Warp"/>
              </a:defRPr>
            </a:lvl9pPr>
          </a:lstStyle>
          <a:p/>
        </p:txBody>
      </p:sp>
      <p:graphicFrame>
        <p:nvGraphicFramePr>
          <p:cNvPr id="286" name="Google Shape;286;p28"/>
          <p:cNvGraphicFramePr/>
          <p:nvPr/>
        </p:nvGraphicFramePr>
        <p:xfrm>
          <a:off x="238325" y="9368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287" name="Google Shape;287;p28"/>
          <p:cNvSpPr txBox="1"/>
          <p:nvPr>
            <p:ph idx="1" type="subTitle"/>
          </p:nvPr>
        </p:nvSpPr>
        <p:spPr>
          <a:xfrm>
            <a:off x="1332600" y="10278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288" name="Google Shape;288;p28"/>
          <p:cNvSpPr txBox="1"/>
          <p:nvPr>
            <p:ph idx="2" type="subTitle"/>
          </p:nvPr>
        </p:nvSpPr>
        <p:spPr>
          <a:xfrm>
            <a:off x="382725" y="18078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graphicFrame>
        <p:nvGraphicFramePr>
          <p:cNvPr id="289" name="Google Shape;289;p28"/>
          <p:cNvGraphicFramePr/>
          <p:nvPr/>
        </p:nvGraphicFramePr>
        <p:xfrm>
          <a:off x="238325" y="38594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290" name="Google Shape;290;p28"/>
          <p:cNvSpPr txBox="1"/>
          <p:nvPr>
            <p:ph idx="3" type="subTitle"/>
          </p:nvPr>
        </p:nvSpPr>
        <p:spPr>
          <a:xfrm>
            <a:off x="1332600" y="39504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291" name="Google Shape;291;p28"/>
          <p:cNvSpPr txBox="1"/>
          <p:nvPr>
            <p:ph idx="4" type="subTitle"/>
          </p:nvPr>
        </p:nvSpPr>
        <p:spPr>
          <a:xfrm>
            <a:off x="382725" y="47304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graphicFrame>
        <p:nvGraphicFramePr>
          <p:cNvPr id="292" name="Google Shape;292;p28"/>
          <p:cNvGraphicFramePr/>
          <p:nvPr/>
        </p:nvGraphicFramePr>
        <p:xfrm>
          <a:off x="238325" y="67820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293" name="Google Shape;293;p28"/>
          <p:cNvSpPr txBox="1"/>
          <p:nvPr>
            <p:ph idx="5" type="subTitle"/>
          </p:nvPr>
        </p:nvSpPr>
        <p:spPr>
          <a:xfrm>
            <a:off x="1332600" y="68730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294" name="Google Shape;294;p28"/>
          <p:cNvSpPr txBox="1"/>
          <p:nvPr>
            <p:ph idx="6" type="subTitle"/>
          </p:nvPr>
        </p:nvSpPr>
        <p:spPr>
          <a:xfrm>
            <a:off x="382725" y="76530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pic>
        <p:nvPicPr>
          <p:cNvPr id="295" name="Google Shape;295;p28"/>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96" name="Google Shape;296;p28"/>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flect and Discuss 1" type="blank">
  <p:cSld name="BLANK">
    <p:spTree>
      <p:nvGrpSpPr>
        <p:cNvPr id="297" name="Shape 297"/>
        <p:cNvGrpSpPr/>
        <p:nvPr/>
      </p:nvGrpSpPr>
      <p:grpSpPr>
        <a:xfrm>
          <a:off x="0" y="0"/>
          <a:ext cx="0" cy="0"/>
          <a:chOff x="0" y="0"/>
          <a:chExt cx="0" cy="0"/>
        </a:xfrm>
      </p:grpSpPr>
      <p:sp>
        <p:nvSpPr>
          <p:cNvPr id="298" name="Google Shape;298;p2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99" name="Google Shape;299;p29"/>
          <p:cNvSpPr/>
          <p:nvPr/>
        </p:nvSpPr>
        <p:spPr>
          <a:xfrm>
            <a:off x="213900" y="1317525"/>
            <a:ext cx="7344600" cy="8409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9"/>
          <p:cNvSpPr txBox="1"/>
          <p:nvPr>
            <p:ph idx="1" type="subTitle"/>
          </p:nvPr>
        </p:nvSpPr>
        <p:spPr>
          <a:xfrm>
            <a:off x="397991" y="1415071"/>
            <a:ext cx="6976500" cy="6327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301" name="Google Shape;301;p29"/>
          <p:cNvSpPr/>
          <p:nvPr/>
        </p:nvSpPr>
        <p:spPr>
          <a:xfrm>
            <a:off x="232925" y="4954025"/>
            <a:ext cx="33309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Student #1: ______________________</a:t>
            </a:r>
            <a:endParaRPr b="1">
              <a:latin typeface="Nunito"/>
              <a:ea typeface="Nunito"/>
              <a:cs typeface="Nunito"/>
              <a:sym typeface="Nunito"/>
            </a:endParaRPr>
          </a:p>
        </p:txBody>
      </p:sp>
      <p:sp>
        <p:nvSpPr>
          <p:cNvPr id="302" name="Google Shape;302;p29"/>
          <p:cNvSpPr txBox="1"/>
          <p:nvPr>
            <p:ph idx="2" type="subTitle"/>
          </p:nvPr>
        </p:nvSpPr>
        <p:spPr>
          <a:xfrm>
            <a:off x="453125" y="5322926"/>
            <a:ext cx="29178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03" name="Google Shape;303;p29"/>
          <p:cNvSpPr/>
          <p:nvPr/>
        </p:nvSpPr>
        <p:spPr>
          <a:xfrm>
            <a:off x="3755975" y="4966625"/>
            <a:ext cx="38025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1"/>
                </a:solidFill>
                <a:latin typeface="Nunito"/>
                <a:ea typeface="Nunito"/>
                <a:cs typeface="Nunito"/>
                <a:sym typeface="Nunito"/>
              </a:rPr>
              <a:t>Student #2: ______________________</a:t>
            </a:r>
            <a:endParaRPr b="1">
              <a:latin typeface="Nunito"/>
              <a:ea typeface="Nunito"/>
              <a:cs typeface="Nunito"/>
              <a:sym typeface="Nunito"/>
            </a:endParaRPr>
          </a:p>
        </p:txBody>
      </p:sp>
      <p:sp>
        <p:nvSpPr>
          <p:cNvPr id="304" name="Google Shape;304;p29"/>
          <p:cNvSpPr txBox="1"/>
          <p:nvPr>
            <p:ph idx="3" type="subTitle"/>
          </p:nvPr>
        </p:nvSpPr>
        <p:spPr>
          <a:xfrm>
            <a:off x="4007350" y="5335550"/>
            <a:ext cx="33309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305" name="Google Shape;305;p29"/>
          <p:cNvSpPr/>
          <p:nvPr/>
        </p:nvSpPr>
        <p:spPr>
          <a:xfrm>
            <a:off x="213900" y="2297100"/>
            <a:ext cx="7344600" cy="20541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Nunito"/>
                <a:ea typeface="Nunito"/>
                <a:cs typeface="Nunito"/>
                <a:sym typeface="Nunito"/>
              </a:rPr>
              <a:t>Write Your Response Here</a:t>
            </a:r>
            <a:r>
              <a:rPr lang="en">
                <a:latin typeface="Nunito"/>
                <a:ea typeface="Nunito"/>
                <a:cs typeface="Nunito"/>
                <a:sym typeface="Nunito"/>
              </a:rPr>
              <a:t>. Be sure to use what you learned in the reading and your own knowledge and experiences to answer the question thoroughly. </a:t>
            </a:r>
            <a:endParaRPr>
              <a:latin typeface="Nunito"/>
              <a:ea typeface="Nunito"/>
              <a:cs typeface="Nunito"/>
              <a:sym typeface="Nunito"/>
            </a:endParaRPr>
          </a:p>
        </p:txBody>
      </p:sp>
      <p:sp>
        <p:nvSpPr>
          <p:cNvPr id="306" name="Google Shape;306;p29"/>
          <p:cNvSpPr txBox="1"/>
          <p:nvPr>
            <p:ph idx="4" type="subTitle"/>
          </p:nvPr>
        </p:nvSpPr>
        <p:spPr>
          <a:xfrm>
            <a:off x="397950" y="2902563"/>
            <a:ext cx="6976500" cy="1266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307" name="Google Shape;307;p29"/>
          <p:cNvSpPr/>
          <p:nvPr/>
        </p:nvSpPr>
        <p:spPr>
          <a:xfrm>
            <a:off x="223425" y="7316750"/>
            <a:ext cx="33309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Student #3: ______________________</a:t>
            </a:r>
            <a:endParaRPr b="1">
              <a:latin typeface="Nunito"/>
              <a:ea typeface="Nunito"/>
              <a:cs typeface="Nunito"/>
              <a:sym typeface="Nunito"/>
            </a:endParaRPr>
          </a:p>
        </p:txBody>
      </p:sp>
      <p:sp>
        <p:nvSpPr>
          <p:cNvPr id="308" name="Google Shape;308;p29"/>
          <p:cNvSpPr txBox="1"/>
          <p:nvPr>
            <p:ph idx="5" type="subTitle"/>
          </p:nvPr>
        </p:nvSpPr>
        <p:spPr>
          <a:xfrm>
            <a:off x="443625" y="7685651"/>
            <a:ext cx="29178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09" name="Google Shape;309;p29"/>
          <p:cNvSpPr/>
          <p:nvPr/>
        </p:nvSpPr>
        <p:spPr>
          <a:xfrm>
            <a:off x="3746475" y="7329350"/>
            <a:ext cx="38025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1"/>
                </a:solidFill>
                <a:latin typeface="Nunito"/>
                <a:ea typeface="Nunito"/>
                <a:cs typeface="Nunito"/>
                <a:sym typeface="Nunito"/>
              </a:rPr>
              <a:t>Student #4: ______________________</a:t>
            </a:r>
            <a:endParaRPr b="1">
              <a:latin typeface="Nunito"/>
              <a:ea typeface="Nunito"/>
              <a:cs typeface="Nunito"/>
              <a:sym typeface="Nunito"/>
            </a:endParaRPr>
          </a:p>
        </p:txBody>
      </p:sp>
      <p:sp>
        <p:nvSpPr>
          <p:cNvPr id="310" name="Google Shape;310;p29"/>
          <p:cNvSpPr txBox="1"/>
          <p:nvPr>
            <p:ph idx="6" type="subTitle"/>
          </p:nvPr>
        </p:nvSpPr>
        <p:spPr>
          <a:xfrm>
            <a:off x="3997850" y="7698275"/>
            <a:ext cx="33309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311" name="Google Shape;311;p29"/>
          <p:cNvSpPr txBox="1"/>
          <p:nvPr/>
        </p:nvSpPr>
        <p:spPr>
          <a:xfrm>
            <a:off x="80550" y="171150"/>
            <a:ext cx="76113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Reflect and Discuss </a:t>
            </a:r>
            <a:endParaRPr sz="3300">
              <a:latin typeface="Tilt Warp"/>
              <a:ea typeface="Tilt Warp"/>
              <a:cs typeface="Tilt Warp"/>
              <a:sym typeface="Tilt Warp"/>
            </a:endParaRPr>
          </a:p>
        </p:txBody>
      </p:sp>
      <p:sp>
        <p:nvSpPr>
          <p:cNvPr id="312" name="Google Shape;312;p29"/>
          <p:cNvSpPr txBox="1"/>
          <p:nvPr/>
        </p:nvSpPr>
        <p:spPr>
          <a:xfrm>
            <a:off x="132775" y="733350"/>
            <a:ext cx="7535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Respond to the following question using the reading and your own knowledge and experiences. Be as thorough as possible. </a:t>
            </a:r>
            <a:endParaRPr>
              <a:latin typeface="Nunito"/>
              <a:ea typeface="Nunito"/>
              <a:cs typeface="Nunito"/>
              <a:sym typeface="Nunito"/>
            </a:endParaRPr>
          </a:p>
        </p:txBody>
      </p:sp>
      <p:sp>
        <p:nvSpPr>
          <p:cNvPr id="313" name="Google Shape;313;p29"/>
          <p:cNvSpPr txBox="1"/>
          <p:nvPr/>
        </p:nvSpPr>
        <p:spPr>
          <a:xfrm>
            <a:off x="162150" y="4362200"/>
            <a:ext cx="7448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When instructed, you will share your responses with your group. Take  notes on their responses in the boxes below. Be sure to write their names at the top of each box.</a:t>
            </a:r>
            <a:endParaRPr>
              <a:latin typeface="Nunito"/>
              <a:ea typeface="Nunito"/>
              <a:cs typeface="Nunito"/>
              <a:sym typeface="Nunito"/>
            </a:endParaRPr>
          </a:p>
        </p:txBody>
      </p:sp>
      <p:pic>
        <p:nvPicPr>
          <p:cNvPr id="314" name="Google Shape;314;p29"/>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315" name="Google Shape;315;p29"/>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 Vocabulary 1">
  <p:cSld name="BIG_NUMBER">
    <p:spTree>
      <p:nvGrpSpPr>
        <p:cNvPr id="44" name="Shape 44"/>
        <p:cNvGrpSpPr/>
        <p:nvPr/>
      </p:nvGrpSpPr>
      <p:grpSpPr>
        <a:xfrm>
          <a:off x="0" y="0"/>
          <a:ext cx="0" cy="0"/>
          <a:chOff x="0" y="0"/>
          <a:chExt cx="0" cy="0"/>
        </a:xfrm>
      </p:grpSpPr>
      <p:sp>
        <p:nvSpPr>
          <p:cNvPr id="45" name="Google Shape;45;p4"/>
          <p:cNvSpPr/>
          <p:nvPr/>
        </p:nvSpPr>
        <p:spPr>
          <a:xfrm>
            <a:off x="233850" y="1294750"/>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46" name="Google Shape;46;p4"/>
          <p:cNvSpPr txBox="1"/>
          <p:nvPr/>
        </p:nvSpPr>
        <p:spPr>
          <a:xfrm>
            <a:off x="302925" y="1604880"/>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47" name="Google Shape;47;p4"/>
          <p:cNvSpPr/>
          <p:nvPr/>
        </p:nvSpPr>
        <p:spPr>
          <a:xfrm>
            <a:off x="2323650" y="1294750"/>
            <a:ext cx="2358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48" name="Google Shape;48;p4"/>
          <p:cNvSpPr txBox="1"/>
          <p:nvPr/>
        </p:nvSpPr>
        <p:spPr>
          <a:xfrm>
            <a:off x="2389750" y="1604880"/>
            <a:ext cx="22263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49" name="Google Shape;49;p4"/>
          <p:cNvSpPr/>
          <p:nvPr/>
        </p:nvSpPr>
        <p:spPr>
          <a:xfrm>
            <a:off x="4787550" y="1294750"/>
            <a:ext cx="27510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50" name="Google Shape;50;p4"/>
          <p:cNvSpPr txBox="1"/>
          <p:nvPr/>
        </p:nvSpPr>
        <p:spPr>
          <a:xfrm>
            <a:off x="4885200" y="1604880"/>
            <a:ext cx="25977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51" name="Google Shape;51;p4"/>
          <p:cNvSpPr txBox="1"/>
          <p:nvPr/>
        </p:nvSpPr>
        <p:spPr>
          <a:xfrm>
            <a:off x="157650" y="141050"/>
            <a:ext cx="75354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Key Vocabulary </a:t>
            </a:r>
            <a:endParaRPr sz="3300">
              <a:latin typeface="Tilt Warp"/>
              <a:ea typeface="Tilt Warp"/>
              <a:cs typeface="Tilt Warp"/>
              <a:sym typeface="Tilt Warp"/>
            </a:endParaRPr>
          </a:p>
        </p:txBody>
      </p:sp>
      <p:sp>
        <p:nvSpPr>
          <p:cNvPr id="52" name="Google Shape;52;p4"/>
          <p:cNvSpPr txBox="1"/>
          <p:nvPr/>
        </p:nvSpPr>
        <p:spPr>
          <a:xfrm>
            <a:off x="118500" y="679150"/>
            <a:ext cx="7535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For each term, use the word in a sentence that shows you understand it’s definition. Then create an image to represent the term. Be ready to explain the image.</a:t>
            </a:r>
            <a:endParaRPr>
              <a:latin typeface="Nunito"/>
              <a:ea typeface="Nunito"/>
              <a:cs typeface="Nunito"/>
              <a:sym typeface="Nunito"/>
            </a:endParaRPr>
          </a:p>
        </p:txBody>
      </p:sp>
      <p:sp>
        <p:nvSpPr>
          <p:cNvPr id="53" name="Google Shape;53;p4"/>
          <p:cNvSpPr txBox="1"/>
          <p:nvPr>
            <p:ph idx="1" type="subTitle"/>
          </p:nvPr>
        </p:nvSpPr>
        <p:spPr>
          <a:xfrm>
            <a:off x="302925" y="1604880"/>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4" name="Google Shape;54;p4"/>
          <p:cNvSpPr txBox="1"/>
          <p:nvPr>
            <p:ph idx="2" type="subTitle"/>
          </p:nvPr>
        </p:nvSpPr>
        <p:spPr>
          <a:xfrm>
            <a:off x="2389750" y="1604880"/>
            <a:ext cx="22263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5" name="Google Shape;55;p4"/>
          <p:cNvSpPr txBox="1"/>
          <p:nvPr>
            <p:ph idx="3" type="subTitle"/>
          </p:nvPr>
        </p:nvSpPr>
        <p:spPr>
          <a:xfrm>
            <a:off x="4857075" y="1598440"/>
            <a:ext cx="25977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6" name="Google Shape;56;p4"/>
          <p:cNvSpPr/>
          <p:nvPr/>
        </p:nvSpPr>
        <p:spPr>
          <a:xfrm>
            <a:off x="248125" y="2945788"/>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57" name="Google Shape;57;p4"/>
          <p:cNvSpPr txBox="1"/>
          <p:nvPr/>
        </p:nvSpPr>
        <p:spPr>
          <a:xfrm>
            <a:off x="317200" y="3255918"/>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58" name="Google Shape;58;p4"/>
          <p:cNvSpPr/>
          <p:nvPr/>
        </p:nvSpPr>
        <p:spPr>
          <a:xfrm>
            <a:off x="2337925" y="2945788"/>
            <a:ext cx="2358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59" name="Google Shape;59;p4"/>
          <p:cNvSpPr txBox="1"/>
          <p:nvPr/>
        </p:nvSpPr>
        <p:spPr>
          <a:xfrm>
            <a:off x="2404025" y="3255918"/>
            <a:ext cx="22263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60" name="Google Shape;60;p4"/>
          <p:cNvSpPr/>
          <p:nvPr/>
        </p:nvSpPr>
        <p:spPr>
          <a:xfrm>
            <a:off x="4801825" y="2945788"/>
            <a:ext cx="27510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61" name="Google Shape;61;p4"/>
          <p:cNvSpPr txBox="1"/>
          <p:nvPr/>
        </p:nvSpPr>
        <p:spPr>
          <a:xfrm>
            <a:off x="4899475" y="3255918"/>
            <a:ext cx="25977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62" name="Google Shape;62;p4"/>
          <p:cNvSpPr txBox="1"/>
          <p:nvPr>
            <p:ph idx="4" type="subTitle"/>
          </p:nvPr>
        </p:nvSpPr>
        <p:spPr>
          <a:xfrm>
            <a:off x="317200" y="3255918"/>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3" name="Google Shape;63;p4"/>
          <p:cNvSpPr txBox="1"/>
          <p:nvPr>
            <p:ph idx="5" type="subTitle"/>
          </p:nvPr>
        </p:nvSpPr>
        <p:spPr>
          <a:xfrm>
            <a:off x="2404025" y="3255918"/>
            <a:ext cx="22263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4" name="Google Shape;64;p4"/>
          <p:cNvSpPr txBox="1"/>
          <p:nvPr>
            <p:ph idx="6" type="subTitle"/>
          </p:nvPr>
        </p:nvSpPr>
        <p:spPr>
          <a:xfrm>
            <a:off x="4871350" y="3249478"/>
            <a:ext cx="25977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5" name="Google Shape;65;p4"/>
          <p:cNvSpPr/>
          <p:nvPr/>
        </p:nvSpPr>
        <p:spPr>
          <a:xfrm>
            <a:off x="248125" y="4596827"/>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66" name="Google Shape;66;p4"/>
          <p:cNvSpPr txBox="1"/>
          <p:nvPr/>
        </p:nvSpPr>
        <p:spPr>
          <a:xfrm>
            <a:off x="317200" y="4906957"/>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67" name="Google Shape;67;p4"/>
          <p:cNvSpPr/>
          <p:nvPr/>
        </p:nvSpPr>
        <p:spPr>
          <a:xfrm>
            <a:off x="2337925" y="4596827"/>
            <a:ext cx="2358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68" name="Google Shape;68;p4"/>
          <p:cNvSpPr txBox="1"/>
          <p:nvPr/>
        </p:nvSpPr>
        <p:spPr>
          <a:xfrm>
            <a:off x="2404025" y="4906957"/>
            <a:ext cx="22263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69" name="Google Shape;69;p4"/>
          <p:cNvSpPr/>
          <p:nvPr/>
        </p:nvSpPr>
        <p:spPr>
          <a:xfrm>
            <a:off x="4801825" y="4596827"/>
            <a:ext cx="27510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70" name="Google Shape;70;p4"/>
          <p:cNvSpPr txBox="1"/>
          <p:nvPr/>
        </p:nvSpPr>
        <p:spPr>
          <a:xfrm>
            <a:off x="4899475" y="4906957"/>
            <a:ext cx="25977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71" name="Google Shape;71;p4"/>
          <p:cNvSpPr txBox="1"/>
          <p:nvPr>
            <p:ph idx="7" type="subTitle"/>
          </p:nvPr>
        </p:nvSpPr>
        <p:spPr>
          <a:xfrm>
            <a:off x="317200" y="4906957"/>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2" name="Google Shape;72;p4"/>
          <p:cNvSpPr txBox="1"/>
          <p:nvPr>
            <p:ph idx="8" type="subTitle"/>
          </p:nvPr>
        </p:nvSpPr>
        <p:spPr>
          <a:xfrm>
            <a:off x="2404025" y="4906957"/>
            <a:ext cx="22263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3" name="Google Shape;73;p4"/>
          <p:cNvSpPr txBox="1"/>
          <p:nvPr>
            <p:ph idx="9" type="subTitle"/>
          </p:nvPr>
        </p:nvSpPr>
        <p:spPr>
          <a:xfrm>
            <a:off x="4871350" y="4900517"/>
            <a:ext cx="25977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4" name="Google Shape;74;p4"/>
          <p:cNvSpPr/>
          <p:nvPr/>
        </p:nvSpPr>
        <p:spPr>
          <a:xfrm>
            <a:off x="248125" y="6247865"/>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75" name="Google Shape;75;p4"/>
          <p:cNvSpPr txBox="1"/>
          <p:nvPr/>
        </p:nvSpPr>
        <p:spPr>
          <a:xfrm>
            <a:off x="317200" y="6557995"/>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76" name="Google Shape;76;p4"/>
          <p:cNvSpPr/>
          <p:nvPr/>
        </p:nvSpPr>
        <p:spPr>
          <a:xfrm>
            <a:off x="2337925" y="6247865"/>
            <a:ext cx="2358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77" name="Google Shape;77;p4"/>
          <p:cNvSpPr txBox="1"/>
          <p:nvPr/>
        </p:nvSpPr>
        <p:spPr>
          <a:xfrm>
            <a:off x="2404025" y="6557995"/>
            <a:ext cx="22263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78" name="Google Shape;78;p4"/>
          <p:cNvSpPr/>
          <p:nvPr/>
        </p:nvSpPr>
        <p:spPr>
          <a:xfrm>
            <a:off x="4801825" y="6247865"/>
            <a:ext cx="27510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79" name="Google Shape;79;p4"/>
          <p:cNvSpPr txBox="1"/>
          <p:nvPr/>
        </p:nvSpPr>
        <p:spPr>
          <a:xfrm>
            <a:off x="4899475" y="6557995"/>
            <a:ext cx="25977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80" name="Google Shape;80;p4"/>
          <p:cNvSpPr txBox="1"/>
          <p:nvPr>
            <p:ph idx="13" type="subTitle"/>
          </p:nvPr>
        </p:nvSpPr>
        <p:spPr>
          <a:xfrm>
            <a:off x="317200" y="6557995"/>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1" name="Google Shape;81;p4"/>
          <p:cNvSpPr txBox="1"/>
          <p:nvPr>
            <p:ph idx="14" type="subTitle"/>
          </p:nvPr>
        </p:nvSpPr>
        <p:spPr>
          <a:xfrm>
            <a:off x="2404025" y="6557995"/>
            <a:ext cx="22263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2" name="Google Shape;82;p4"/>
          <p:cNvSpPr txBox="1"/>
          <p:nvPr>
            <p:ph idx="15" type="subTitle"/>
          </p:nvPr>
        </p:nvSpPr>
        <p:spPr>
          <a:xfrm>
            <a:off x="4871350" y="6551555"/>
            <a:ext cx="25977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3" name="Google Shape;83;p4"/>
          <p:cNvSpPr/>
          <p:nvPr/>
        </p:nvSpPr>
        <p:spPr>
          <a:xfrm>
            <a:off x="233850" y="7898904"/>
            <a:ext cx="19842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Vocabulary Term </a:t>
            </a:r>
            <a:endParaRPr>
              <a:latin typeface="Tilt Warp"/>
              <a:ea typeface="Tilt Warp"/>
              <a:cs typeface="Tilt Warp"/>
              <a:sym typeface="Tilt Warp"/>
            </a:endParaRPr>
          </a:p>
        </p:txBody>
      </p:sp>
      <p:sp>
        <p:nvSpPr>
          <p:cNvPr id="84" name="Google Shape;84;p4"/>
          <p:cNvSpPr txBox="1"/>
          <p:nvPr/>
        </p:nvSpPr>
        <p:spPr>
          <a:xfrm>
            <a:off x="302925" y="8209034"/>
            <a:ext cx="18456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85" name="Google Shape;85;p4"/>
          <p:cNvSpPr/>
          <p:nvPr/>
        </p:nvSpPr>
        <p:spPr>
          <a:xfrm>
            <a:off x="2323650" y="7898904"/>
            <a:ext cx="23583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86" name="Google Shape;86;p4"/>
          <p:cNvSpPr txBox="1"/>
          <p:nvPr/>
        </p:nvSpPr>
        <p:spPr>
          <a:xfrm>
            <a:off x="2389750" y="8209034"/>
            <a:ext cx="22263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87" name="Google Shape;87;p4"/>
          <p:cNvSpPr/>
          <p:nvPr/>
        </p:nvSpPr>
        <p:spPr>
          <a:xfrm>
            <a:off x="4787550" y="7898904"/>
            <a:ext cx="2751000" cy="16140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88" name="Google Shape;88;p4"/>
          <p:cNvSpPr txBox="1"/>
          <p:nvPr/>
        </p:nvSpPr>
        <p:spPr>
          <a:xfrm>
            <a:off x="4885200" y="8209034"/>
            <a:ext cx="2597700" cy="12366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sp>
        <p:nvSpPr>
          <p:cNvPr id="89" name="Google Shape;89;p4"/>
          <p:cNvSpPr txBox="1"/>
          <p:nvPr>
            <p:ph idx="16" type="subTitle"/>
          </p:nvPr>
        </p:nvSpPr>
        <p:spPr>
          <a:xfrm>
            <a:off x="302925" y="8209034"/>
            <a:ext cx="18741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0" name="Google Shape;90;p4"/>
          <p:cNvSpPr txBox="1"/>
          <p:nvPr>
            <p:ph idx="17" type="subTitle"/>
          </p:nvPr>
        </p:nvSpPr>
        <p:spPr>
          <a:xfrm>
            <a:off x="2389750" y="8209034"/>
            <a:ext cx="22263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1" name="Google Shape;91;p4"/>
          <p:cNvSpPr txBox="1"/>
          <p:nvPr>
            <p:ph idx="18" type="subTitle"/>
          </p:nvPr>
        </p:nvSpPr>
        <p:spPr>
          <a:xfrm>
            <a:off x="4857075" y="8202594"/>
            <a:ext cx="2597700" cy="1236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92" name="Google Shape;92;p4"/>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93" name="Google Shape;93;p4"/>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CQ Answer and Explain">
  <p:cSld name="TITLE_1_1_1_1">
    <p:spTree>
      <p:nvGrpSpPr>
        <p:cNvPr id="94" name="Shape 94"/>
        <p:cNvGrpSpPr/>
        <p:nvPr/>
      </p:nvGrpSpPr>
      <p:grpSpPr>
        <a:xfrm>
          <a:off x="0" y="0"/>
          <a:ext cx="0" cy="0"/>
          <a:chOff x="0" y="0"/>
          <a:chExt cx="0" cy="0"/>
        </a:xfrm>
      </p:grpSpPr>
      <p:graphicFrame>
        <p:nvGraphicFramePr>
          <p:cNvPr id="95" name="Google Shape;95;p5"/>
          <p:cNvGraphicFramePr/>
          <p:nvPr/>
        </p:nvGraphicFramePr>
        <p:xfrm>
          <a:off x="238325" y="1321250"/>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96" name="Google Shape;96;p5"/>
          <p:cNvSpPr txBox="1"/>
          <p:nvPr>
            <p:ph idx="1" type="subTitle"/>
          </p:nvPr>
        </p:nvSpPr>
        <p:spPr>
          <a:xfrm>
            <a:off x="382725" y="1663075"/>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97" name="Google Shape;97;p5"/>
          <p:cNvSpPr txBox="1"/>
          <p:nvPr>
            <p:ph idx="2" type="subTitle"/>
          </p:nvPr>
        </p:nvSpPr>
        <p:spPr>
          <a:xfrm>
            <a:off x="4808550" y="1838975"/>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pic>
        <p:nvPicPr>
          <p:cNvPr id="98" name="Google Shape;98;p5"/>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99" name="Google Shape;99;p5"/>
          <p:cNvSpPr txBox="1"/>
          <p:nvPr/>
        </p:nvSpPr>
        <p:spPr>
          <a:xfrm>
            <a:off x="238350" y="253986"/>
            <a:ext cx="7012800" cy="35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100" name="Google Shape;100;p5"/>
          <p:cNvSpPr txBox="1"/>
          <p:nvPr/>
        </p:nvSpPr>
        <p:spPr>
          <a:xfrm>
            <a:off x="238350" y="653266"/>
            <a:ext cx="72957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latin typeface="Nunito"/>
                <a:ea typeface="Nunito"/>
                <a:cs typeface="Nunito"/>
                <a:sym typeface="Nunito"/>
              </a:rPr>
              <a:t>Instructions</a:t>
            </a:r>
            <a:r>
              <a:rPr lang="en" sz="1300">
                <a:solidFill>
                  <a:schemeClr val="dk1"/>
                </a:solidFill>
                <a:latin typeface="Nunito"/>
                <a:ea typeface="Nunito"/>
                <a:cs typeface="Nunito"/>
                <a:sym typeface="Nunito"/>
              </a:rPr>
              <a:t>: For each question, answer the question and then explain why you picked the answer you did using specific evidence from the text.</a:t>
            </a:r>
            <a:endParaRPr/>
          </a:p>
        </p:txBody>
      </p:sp>
      <p:graphicFrame>
        <p:nvGraphicFramePr>
          <p:cNvPr id="101" name="Google Shape;101;p5"/>
          <p:cNvGraphicFramePr/>
          <p:nvPr/>
        </p:nvGraphicFramePr>
        <p:xfrm>
          <a:off x="238313" y="4096175"/>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102" name="Google Shape;102;p5"/>
          <p:cNvSpPr txBox="1"/>
          <p:nvPr>
            <p:ph idx="3" type="subTitle"/>
          </p:nvPr>
        </p:nvSpPr>
        <p:spPr>
          <a:xfrm>
            <a:off x="382713" y="4438000"/>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103" name="Google Shape;103;p5"/>
          <p:cNvSpPr txBox="1"/>
          <p:nvPr>
            <p:ph idx="4" type="subTitle"/>
          </p:nvPr>
        </p:nvSpPr>
        <p:spPr>
          <a:xfrm>
            <a:off x="4808538" y="4613900"/>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graphicFrame>
        <p:nvGraphicFramePr>
          <p:cNvPr id="104" name="Google Shape;104;p5"/>
          <p:cNvGraphicFramePr/>
          <p:nvPr/>
        </p:nvGraphicFramePr>
        <p:xfrm>
          <a:off x="238313" y="6871100"/>
          <a:ext cx="3000000" cy="3000000"/>
        </p:xfrm>
        <a:graphic>
          <a:graphicData uri="http://schemas.openxmlformats.org/drawingml/2006/table">
            <a:tbl>
              <a:tblPr>
                <a:noFill/>
                <a:tableStyleId>{62F65AA1-222B-432A-B366-DE35213F5FAF}</a:tableStyleId>
              </a:tblPr>
              <a:tblGrid>
                <a:gridCol w="2711325"/>
                <a:gridCol w="1681150"/>
                <a:gridCol w="2903300"/>
              </a:tblGrid>
              <a:tr h="780175">
                <a:tc gridSpan="2" rowSpan="2">
                  <a:txBody>
                    <a:bodyPr/>
                    <a:lstStyle/>
                    <a:p>
                      <a:pPr indent="0" lvl="0" marL="0" rtl="0" algn="ctr">
                        <a:spcBef>
                          <a:spcPts val="0"/>
                        </a:spcBef>
                        <a:spcAft>
                          <a:spcPts val="0"/>
                        </a:spcAft>
                        <a:buNone/>
                      </a:pPr>
                      <a:r>
                        <a:rPr lang="en">
                          <a:latin typeface="Tilt Warp"/>
                          <a:ea typeface="Tilt Warp"/>
                          <a:cs typeface="Tilt Warp"/>
                          <a:sym typeface="Tilt Warp"/>
                        </a:rPr>
                        <a:t>Question: </a:t>
                      </a:r>
                      <a:endParaRPr>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rowSpan="2" hMerge="1"/>
                <a:tc rowSpan="2">
                  <a:txBody>
                    <a:bodyPr/>
                    <a:lstStyle/>
                    <a:p>
                      <a:pPr indent="0" lvl="0" marL="0" rtl="0" algn="ctr">
                        <a:spcBef>
                          <a:spcPts val="0"/>
                        </a:spcBef>
                        <a:spcAft>
                          <a:spcPts val="0"/>
                        </a:spcAft>
                        <a:buNone/>
                      </a:pPr>
                      <a:r>
                        <a:rPr lang="en">
                          <a:latin typeface="Tilt Warp"/>
                          <a:ea typeface="Tilt Warp"/>
                          <a:cs typeface="Tilt Warp"/>
                          <a:sym typeface="Tilt Warp"/>
                        </a:rPr>
                        <a:t>Explain: </a:t>
                      </a:r>
                      <a:endParaRPr>
                        <a:latin typeface="Tilt Warp"/>
                        <a:ea typeface="Tilt Warp"/>
                        <a:cs typeface="Tilt Warp"/>
                        <a:sym typeface="Tilt Warp"/>
                      </a:endParaRPr>
                    </a:p>
                    <a:p>
                      <a:pPr indent="0" lvl="0" marL="0" rtl="0" algn="ctr">
                        <a:spcBef>
                          <a:spcPts val="0"/>
                        </a:spcBef>
                        <a:spcAft>
                          <a:spcPts val="0"/>
                        </a:spcAft>
                        <a:buNone/>
                      </a:pPr>
                      <a:r>
                        <a:rPr lang="en" sz="1200">
                          <a:latin typeface="Tilt Warp"/>
                          <a:ea typeface="Tilt Warp"/>
                          <a:cs typeface="Tilt Warp"/>
                          <a:sym typeface="Tilt Warp"/>
                        </a:rPr>
                        <a:t>Which answer did you pick and why?</a:t>
                      </a:r>
                      <a:endParaRPr sz="12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895775">
                <a:tc gridSpan="2" vMerge="1"/>
                <a:tc hMerge="1" vMerge="1"/>
                <a:tc vMerge="1"/>
              </a:tr>
            </a:tbl>
          </a:graphicData>
        </a:graphic>
      </p:graphicFrame>
      <p:sp>
        <p:nvSpPr>
          <p:cNvPr id="105" name="Google Shape;105;p5"/>
          <p:cNvSpPr txBox="1"/>
          <p:nvPr>
            <p:ph idx="5" type="subTitle"/>
          </p:nvPr>
        </p:nvSpPr>
        <p:spPr>
          <a:xfrm>
            <a:off x="382713" y="7212925"/>
            <a:ext cx="4121400" cy="22029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106" name="Google Shape;106;p5"/>
          <p:cNvSpPr txBox="1"/>
          <p:nvPr>
            <p:ph idx="6" type="subTitle"/>
          </p:nvPr>
        </p:nvSpPr>
        <p:spPr>
          <a:xfrm>
            <a:off x="4808538" y="7388825"/>
            <a:ext cx="2630100" cy="2027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sp>
        <p:nvSpPr>
          <p:cNvPr id="107" name="Google Shape;107;p5"/>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Answer ">
  <p:cSld name="TITLE_1_1_1_2">
    <p:spTree>
      <p:nvGrpSpPr>
        <p:cNvPr id="108" name="Shape 108"/>
        <p:cNvGrpSpPr/>
        <p:nvPr/>
      </p:nvGrpSpPr>
      <p:grpSpPr>
        <a:xfrm>
          <a:off x="0" y="0"/>
          <a:ext cx="0" cy="0"/>
          <a:chOff x="0" y="0"/>
          <a:chExt cx="0" cy="0"/>
        </a:xfrm>
      </p:grpSpPr>
      <p:sp>
        <p:nvSpPr>
          <p:cNvPr id="109" name="Google Shape;109;p6"/>
          <p:cNvSpPr txBox="1"/>
          <p:nvPr>
            <p:ph type="ctrTitle"/>
          </p:nvPr>
        </p:nvSpPr>
        <p:spPr>
          <a:xfrm>
            <a:off x="264900" y="373599"/>
            <a:ext cx="7242600" cy="515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2600"/>
              <a:buFont typeface="Tilt Warp"/>
              <a:buNone/>
              <a:defRPr sz="2600">
                <a:latin typeface="Tilt Warp"/>
                <a:ea typeface="Tilt Warp"/>
                <a:cs typeface="Tilt Warp"/>
                <a:sym typeface="Tilt Warp"/>
              </a:defRPr>
            </a:lvl1pPr>
            <a:lvl2pPr lvl="1" rtl="0" algn="ctr">
              <a:spcBef>
                <a:spcPts val="0"/>
              </a:spcBef>
              <a:spcAft>
                <a:spcPts val="0"/>
              </a:spcAft>
              <a:buSzPts val="4900"/>
              <a:buFont typeface="Tilt Warp"/>
              <a:buNone/>
              <a:defRPr sz="4900">
                <a:latin typeface="Tilt Warp"/>
                <a:ea typeface="Tilt Warp"/>
                <a:cs typeface="Tilt Warp"/>
                <a:sym typeface="Tilt Warp"/>
              </a:defRPr>
            </a:lvl2pPr>
            <a:lvl3pPr lvl="2" rtl="0" algn="ctr">
              <a:spcBef>
                <a:spcPts val="0"/>
              </a:spcBef>
              <a:spcAft>
                <a:spcPts val="0"/>
              </a:spcAft>
              <a:buSzPts val="4900"/>
              <a:buFont typeface="Tilt Warp"/>
              <a:buNone/>
              <a:defRPr sz="4900">
                <a:latin typeface="Tilt Warp"/>
                <a:ea typeface="Tilt Warp"/>
                <a:cs typeface="Tilt Warp"/>
                <a:sym typeface="Tilt Warp"/>
              </a:defRPr>
            </a:lvl3pPr>
            <a:lvl4pPr lvl="3" rtl="0" algn="ctr">
              <a:spcBef>
                <a:spcPts val="0"/>
              </a:spcBef>
              <a:spcAft>
                <a:spcPts val="0"/>
              </a:spcAft>
              <a:buSzPts val="4900"/>
              <a:buFont typeface="Tilt Warp"/>
              <a:buNone/>
              <a:defRPr sz="4900">
                <a:latin typeface="Tilt Warp"/>
                <a:ea typeface="Tilt Warp"/>
                <a:cs typeface="Tilt Warp"/>
                <a:sym typeface="Tilt Warp"/>
              </a:defRPr>
            </a:lvl4pPr>
            <a:lvl5pPr lvl="4" rtl="0" algn="ctr">
              <a:spcBef>
                <a:spcPts val="0"/>
              </a:spcBef>
              <a:spcAft>
                <a:spcPts val="0"/>
              </a:spcAft>
              <a:buSzPts val="4900"/>
              <a:buFont typeface="Tilt Warp"/>
              <a:buNone/>
              <a:defRPr sz="4900">
                <a:latin typeface="Tilt Warp"/>
                <a:ea typeface="Tilt Warp"/>
                <a:cs typeface="Tilt Warp"/>
                <a:sym typeface="Tilt Warp"/>
              </a:defRPr>
            </a:lvl5pPr>
            <a:lvl6pPr lvl="5" rtl="0" algn="ctr">
              <a:spcBef>
                <a:spcPts val="0"/>
              </a:spcBef>
              <a:spcAft>
                <a:spcPts val="0"/>
              </a:spcAft>
              <a:buSzPts val="4900"/>
              <a:buFont typeface="Tilt Warp"/>
              <a:buNone/>
              <a:defRPr sz="4900">
                <a:latin typeface="Tilt Warp"/>
                <a:ea typeface="Tilt Warp"/>
                <a:cs typeface="Tilt Warp"/>
                <a:sym typeface="Tilt Warp"/>
              </a:defRPr>
            </a:lvl6pPr>
            <a:lvl7pPr lvl="6" rtl="0" algn="ctr">
              <a:spcBef>
                <a:spcPts val="0"/>
              </a:spcBef>
              <a:spcAft>
                <a:spcPts val="0"/>
              </a:spcAft>
              <a:buSzPts val="4900"/>
              <a:buFont typeface="Tilt Warp"/>
              <a:buNone/>
              <a:defRPr sz="4900">
                <a:latin typeface="Tilt Warp"/>
                <a:ea typeface="Tilt Warp"/>
                <a:cs typeface="Tilt Warp"/>
                <a:sym typeface="Tilt Warp"/>
              </a:defRPr>
            </a:lvl7pPr>
            <a:lvl8pPr lvl="7" rtl="0" algn="ctr">
              <a:spcBef>
                <a:spcPts val="0"/>
              </a:spcBef>
              <a:spcAft>
                <a:spcPts val="0"/>
              </a:spcAft>
              <a:buSzPts val="4900"/>
              <a:buFont typeface="Tilt Warp"/>
              <a:buNone/>
              <a:defRPr sz="4900">
                <a:latin typeface="Tilt Warp"/>
                <a:ea typeface="Tilt Warp"/>
                <a:cs typeface="Tilt Warp"/>
                <a:sym typeface="Tilt Warp"/>
              </a:defRPr>
            </a:lvl8pPr>
            <a:lvl9pPr lvl="8" rtl="0" algn="ctr">
              <a:spcBef>
                <a:spcPts val="0"/>
              </a:spcBef>
              <a:spcAft>
                <a:spcPts val="0"/>
              </a:spcAft>
              <a:buSzPts val="4900"/>
              <a:buFont typeface="Tilt Warp"/>
              <a:buNone/>
              <a:defRPr sz="4900">
                <a:latin typeface="Tilt Warp"/>
                <a:ea typeface="Tilt Warp"/>
                <a:cs typeface="Tilt Warp"/>
                <a:sym typeface="Tilt Warp"/>
              </a:defRPr>
            </a:lvl9pPr>
          </a:lstStyle>
          <a:p/>
        </p:txBody>
      </p:sp>
      <p:graphicFrame>
        <p:nvGraphicFramePr>
          <p:cNvPr id="110" name="Google Shape;110;p6"/>
          <p:cNvGraphicFramePr/>
          <p:nvPr/>
        </p:nvGraphicFramePr>
        <p:xfrm>
          <a:off x="238325" y="9368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111" name="Google Shape;111;p6"/>
          <p:cNvSpPr txBox="1"/>
          <p:nvPr>
            <p:ph idx="1" type="subTitle"/>
          </p:nvPr>
        </p:nvSpPr>
        <p:spPr>
          <a:xfrm>
            <a:off x="1332600" y="10278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112" name="Google Shape;112;p6"/>
          <p:cNvSpPr txBox="1"/>
          <p:nvPr>
            <p:ph idx="2" type="subTitle"/>
          </p:nvPr>
        </p:nvSpPr>
        <p:spPr>
          <a:xfrm>
            <a:off x="382725" y="18078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graphicFrame>
        <p:nvGraphicFramePr>
          <p:cNvPr id="113" name="Google Shape;113;p6"/>
          <p:cNvGraphicFramePr/>
          <p:nvPr/>
        </p:nvGraphicFramePr>
        <p:xfrm>
          <a:off x="238325" y="38594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114" name="Google Shape;114;p6"/>
          <p:cNvSpPr txBox="1"/>
          <p:nvPr>
            <p:ph idx="3" type="subTitle"/>
          </p:nvPr>
        </p:nvSpPr>
        <p:spPr>
          <a:xfrm>
            <a:off x="1332600" y="39504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115" name="Google Shape;115;p6"/>
          <p:cNvSpPr txBox="1"/>
          <p:nvPr>
            <p:ph idx="4" type="subTitle"/>
          </p:nvPr>
        </p:nvSpPr>
        <p:spPr>
          <a:xfrm>
            <a:off x="382725" y="47304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graphicFrame>
        <p:nvGraphicFramePr>
          <p:cNvPr id="116" name="Google Shape;116;p6"/>
          <p:cNvGraphicFramePr/>
          <p:nvPr/>
        </p:nvGraphicFramePr>
        <p:xfrm>
          <a:off x="238325" y="6782050"/>
          <a:ext cx="3000000" cy="3000000"/>
        </p:xfrm>
        <a:graphic>
          <a:graphicData uri="http://schemas.openxmlformats.org/drawingml/2006/table">
            <a:tbl>
              <a:tblPr>
                <a:noFill/>
                <a:tableStyleId>{62F65AA1-222B-432A-B366-DE35213F5FAF}</a:tableStyleId>
              </a:tblPr>
              <a:tblGrid>
                <a:gridCol w="1001850"/>
                <a:gridCol w="6293900"/>
              </a:tblGrid>
              <a:tr h="802575">
                <a:tc>
                  <a:txBody>
                    <a:bodyPr/>
                    <a:lstStyle/>
                    <a:p>
                      <a:pPr indent="0" lvl="0" marL="0" rtl="0" algn="ctr">
                        <a:spcBef>
                          <a:spcPts val="0"/>
                        </a:spcBef>
                        <a:spcAft>
                          <a:spcPts val="0"/>
                        </a:spcAft>
                        <a:buNone/>
                      </a:pPr>
                      <a:r>
                        <a:rPr lang="en" sz="1500">
                          <a:solidFill>
                            <a:schemeClr val="dk1"/>
                          </a:solidFill>
                          <a:latin typeface="Tilt Warp"/>
                          <a:ea typeface="Tilt Warp"/>
                          <a:cs typeface="Tilt Warp"/>
                          <a:sym typeface="Tilt Warp"/>
                        </a:rPr>
                        <a:t>Question </a:t>
                      </a:r>
                      <a:endParaRPr sz="1500">
                        <a:solidFill>
                          <a:schemeClr val="dk1"/>
                        </a:solidFill>
                        <a:latin typeface="Tilt Warp"/>
                        <a:ea typeface="Tilt Warp"/>
                        <a:cs typeface="Tilt Warp"/>
                        <a:sym typeface="Tilt Warp"/>
                      </a:endParaRPr>
                    </a:p>
                  </a:txBody>
                  <a:tcPr marT="91425" marB="91425" marR="91425" marL="914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r>
              <a:tr h="1995975">
                <a:tc gridSpan="2">
                  <a:txBody>
                    <a:bodyPr/>
                    <a:lstStyle/>
                    <a:p>
                      <a:pPr indent="0" lvl="0" marL="0" rtl="0" algn="l">
                        <a:spcBef>
                          <a:spcPts val="0"/>
                        </a:spcBef>
                        <a:spcAft>
                          <a:spcPts val="0"/>
                        </a:spcAft>
                        <a:buNone/>
                      </a:pPr>
                      <a:r>
                        <a:t/>
                      </a:r>
                      <a:endParaRPr>
                        <a:solidFill>
                          <a:schemeClr val="dk1"/>
                        </a:solidFill>
                        <a:latin typeface="Nunito"/>
                        <a:ea typeface="Nunito"/>
                        <a:cs typeface="Nunito"/>
                        <a:sym typeface="Nuni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D1FAE5"/>
                    </a:solidFill>
                  </a:tcPr>
                </a:tc>
                <a:tc hMerge="1"/>
              </a:tr>
            </a:tbl>
          </a:graphicData>
        </a:graphic>
      </p:graphicFrame>
      <p:sp>
        <p:nvSpPr>
          <p:cNvPr id="117" name="Google Shape;117;p6"/>
          <p:cNvSpPr txBox="1"/>
          <p:nvPr>
            <p:ph idx="5" type="subTitle"/>
          </p:nvPr>
        </p:nvSpPr>
        <p:spPr>
          <a:xfrm>
            <a:off x="1332600" y="6873075"/>
            <a:ext cx="6106200" cy="6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sp>
        <p:nvSpPr>
          <p:cNvPr id="118" name="Google Shape;118;p6"/>
          <p:cNvSpPr txBox="1"/>
          <p:nvPr>
            <p:ph idx="6" type="subTitle"/>
          </p:nvPr>
        </p:nvSpPr>
        <p:spPr>
          <a:xfrm>
            <a:off x="382725" y="7653075"/>
            <a:ext cx="7056000" cy="1802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p:txBody>
      </p:sp>
      <p:pic>
        <p:nvPicPr>
          <p:cNvPr id="119" name="Google Shape;119;p6"/>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20" name="Google Shape;120;p6"/>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flect and Discuss 1" type="blank">
  <p:cSld name="BLANK">
    <p:spTree>
      <p:nvGrpSpPr>
        <p:cNvPr id="121" name="Shape 121"/>
        <p:cNvGrpSpPr/>
        <p:nvPr/>
      </p:nvGrpSpPr>
      <p:grpSpPr>
        <a:xfrm>
          <a:off x="0" y="0"/>
          <a:ext cx="0" cy="0"/>
          <a:chOff x="0" y="0"/>
          <a:chExt cx="0" cy="0"/>
        </a:xfrm>
      </p:grpSpPr>
      <p:sp>
        <p:nvSpPr>
          <p:cNvPr id="122" name="Google Shape;122;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23" name="Google Shape;123;p7"/>
          <p:cNvSpPr/>
          <p:nvPr/>
        </p:nvSpPr>
        <p:spPr>
          <a:xfrm>
            <a:off x="213900" y="1317525"/>
            <a:ext cx="7344600" cy="8409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
          <p:cNvSpPr txBox="1"/>
          <p:nvPr>
            <p:ph idx="1" type="subTitle"/>
          </p:nvPr>
        </p:nvSpPr>
        <p:spPr>
          <a:xfrm>
            <a:off x="397991" y="1415071"/>
            <a:ext cx="6976500" cy="6327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25" name="Google Shape;125;p7"/>
          <p:cNvSpPr/>
          <p:nvPr/>
        </p:nvSpPr>
        <p:spPr>
          <a:xfrm>
            <a:off x="232925" y="4954025"/>
            <a:ext cx="33309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Student #1: ______________________</a:t>
            </a:r>
            <a:endParaRPr b="1">
              <a:latin typeface="Nunito"/>
              <a:ea typeface="Nunito"/>
              <a:cs typeface="Nunito"/>
              <a:sym typeface="Nunito"/>
            </a:endParaRPr>
          </a:p>
        </p:txBody>
      </p:sp>
      <p:sp>
        <p:nvSpPr>
          <p:cNvPr id="126" name="Google Shape;126;p7"/>
          <p:cNvSpPr txBox="1"/>
          <p:nvPr>
            <p:ph idx="2" type="subTitle"/>
          </p:nvPr>
        </p:nvSpPr>
        <p:spPr>
          <a:xfrm>
            <a:off x="453125" y="5322926"/>
            <a:ext cx="29178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7" name="Google Shape;127;p7"/>
          <p:cNvSpPr/>
          <p:nvPr/>
        </p:nvSpPr>
        <p:spPr>
          <a:xfrm>
            <a:off x="3755975" y="4966625"/>
            <a:ext cx="38025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1"/>
                </a:solidFill>
                <a:latin typeface="Nunito"/>
                <a:ea typeface="Nunito"/>
                <a:cs typeface="Nunito"/>
                <a:sym typeface="Nunito"/>
              </a:rPr>
              <a:t>Student #2: ______________________</a:t>
            </a:r>
            <a:endParaRPr b="1">
              <a:latin typeface="Nunito"/>
              <a:ea typeface="Nunito"/>
              <a:cs typeface="Nunito"/>
              <a:sym typeface="Nunito"/>
            </a:endParaRPr>
          </a:p>
        </p:txBody>
      </p:sp>
      <p:sp>
        <p:nvSpPr>
          <p:cNvPr id="128" name="Google Shape;128;p7"/>
          <p:cNvSpPr txBox="1"/>
          <p:nvPr>
            <p:ph idx="3" type="subTitle"/>
          </p:nvPr>
        </p:nvSpPr>
        <p:spPr>
          <a:xfrm>
            <a:off x="4007350" y="5335550"/>
            <a:ext cx="33309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29" name="Google Shape;129;p7"/>
          <p:cNvSpPr/>
          <p:nvPr/>
        </p:nvSpPr>
        <p:spPr>
          <a:xfrm>
            <a:off x="213900" y="2297100"/>
            <a:ext cx="7344600" cy="20541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Nunito"/>
                <a:ea typeface="Nunito"/>
                <a:cs typeface="Nunito"/>
                <a:sym typeface="Nunito"/>
              </a:rPr>
              <a:t>Write Your Response Here</a:t>
            </a:r>
            <a:r>
              <a:rPr lang="en">
                <a:latin typeface="Nunito"/>
                <a:ea typeface="Nunito"/>
                <a:cs typeface="Nunito"/>
                <a:sym typeface="Nunito"/>
              </a:rPr>
              <a:t>. Be sure to use what you learned in the reading and your own knowledge and experiences to answer the question thoroughly. </a:t>
            </a:r>
            <a:endParaRPr>
              <a:latin typeface="Nunito"/>
              <a:ea typeface="Nunito"/>
              <a:cs typeface="Nunito"/>
              <a:sym typeface="Nunito"/>
            </a:endParaRPr>
          </a:p>
        </p:txBody>
      </p:sp>
      <p:sp>
        <p:nvSpPr>
          <p:cNvPr id="130" name="Google Shape;130;p7"/>
          <p:cNvSpPr txBox="1"/>
          <p:nvPr>
            <p:ph idx="4" type="subTitle"/>
          </p:nvPr>
        </p:nvSpPr>
        <p:spPr>
          <a:xfrm>
            <a:off x="397950" y="2902563"/>
            <a:ext cx="6976500" cy="1266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31" name="Google Shape;131;p7"/>
          <p:cNvSpPr/>
          <p:nvPr/>
        </p:nvSpPr>
        <p:spPr>
          <a:xfrm>
            <a:off x="223425" y="7316750"/>
            <a:ext cx="33309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Student #3: ______________________</a:t>
            </a:r>
            <a:endParaRPr b="1">
              <a:latin typeface="Nunito"/>
              <a:ea typeface="Nunito"/>
              <a:cs typeface="Nunito"/>
              <a:sym typeface="Nunito"/>
            </a:endParaRPr>
          </a:p>
        </p:txBody>
      </p:sp>
      <p:sp>
        <p:nvSpPr>
          <p:cNvPr id="132" name="Google Shape;132;p7"/>
          <p:cNvSpPr txBox="1"/>
          <p:nvPr>
            <p:ph idx="5" type="subTitle"/>
          </p:nvPr>
        </p:nvSpPr>
        <p:spPr>
          <a:xfrm>
            <a:off x="443625" y="7685651"/>
            <a:ext cx="29178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 name="Google Shape;133;p7"/>
          <p:cNvSpPr/>
          <p:nvPr/>
        </p:nvSpPr>
        <p:spPr>
          <a:xfrm>
            <a:off x="3746475" y="7329350"/>
            <a:ext cx="3802500" cy="22806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1"/>
                </a:solidFill>
                <a:latin typeface="Nunito"/>
                <a:ea typeface="Nunito"/>
                <a:cs typeface="Nunito"/>
                <a:sym typeface="Nunito"/>
              </a:rPr>
              <a:t>Student #4: ______________________</a:t>
            </a:r>
            <a:endParaRPr b="1">
              <a:latin typeface="Nunito"/>
              <a:ea typeface="Nunito"/>
              <a:cs typeface="Nunito"/>
              <a:sym typeface="Nunito"/>
            </a:endParaRPr>
          </a:p>
        </p:txBody>
      </p:sp>
      <p:sp>
        <p:nvSpPr>
          <p:cNvPr id="134" name="Google Shape;134;p7"/>
          <p:cNvSpPr txBox="1"/>
          <p:nvPr>
            <p:ph idx="6" type="subTitle"/>
          </p:nvPr>
        </p:nvSpPr>
        <p:spPr>
          <a:xfrm>
            <a:off x="3997850" y="7698275"/>
            <a:ext cx="3330900" cy="17559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35" name="Google Shape;135;p7"/>
          <p:cNvSpPr txBox="1"/>
          <p:nvPr/>
        </p:nvSpPr>
        <p:spPr>
          <a:xfrm>
            <a:off x="80550" y="171150"/>
            <a:ext cx="76113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Reflect and Discuss </a:t>
            </a:r>
            <a:endParaRPr sz="3300">
              <a:latin typeface="Tilt Warp"/>
              <a:ea typeface="Tilt Warp"/>
              <a:cs typeface="Tilt Warp"/>
              <a:sym typeface="Tilt Warp"/>
            </a:endParaRPr>
          </a:p>
        </p:txBody>
      </p:sp>
      <p:sp>
        <p:nvSpPr>
          <p:cNvPr id="136" name="Google Shape;136;p7"/>
          <p:cNvSpPr txBox="1"/>
          <p:nvPr/>
        </p:nvSpPr>
        <p:spPr>
          <a:xfrm>
            <a:off x="132775" y="733350"/>
            <a:ext cx="7535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Respond to the following question using the reading and your own knowledge and experiences. Be as thorough as possible. </a:t>
            </a:r>
            <a:endParaRPr>
              <a:latin typeface="Nunito"/>
              <a:ea typeface="Nunito"/>
              <a:cs typeface="Nunito"/>
              <a:sym typeface="Nunito"/>
            </a:endParaRPr>
          </a:p>
        </p:txBody>
      </p:sp>
      <p:sp>
        <p:nvSpPr>
          <p:cNvPr id="137" name="Google Shape;137;p7"/>
          <p:cNvSpPr txBox="1"/>
          <p:nvPr/>
        </p:nvSpPr>
        <p:spPr>
          <a:xfrm>
            <a:off x="162150" y="4362200"/>
            <a:ext cx="7448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Instructions</a:t>
            </a:r>
            <a:r>
              <a:rPr lang="en">
                <a:latin typeface="Nunito"/>
                <a:ea typeface="Nunito"/>
                <a:cs typeface="Nunito"/>
                <a:sym typeface="Nunito"/>
              </a:rPr>
              <a:t>: When instructed, you will share your responses with your group. Take  notes on their responses in the boxes below. Be sure to write their names at the top of each box.</a:t>
            </a:r>
            <a:endParaRPr>
              <a:latin typeface="Nunito"/>
              <a:ea typeface="Nunito"/>
              <a:cs typeface="Nunito"/>
              <a:sym typeface="Nunito"/>
            </a:endParaRPr>
          </a:p>
        </p:txBody>
      </p:sp>
      <p:pic>
        <p:nvPicPr>
          <p:cNvPr id="138" name="Google Shape;138;p7"/>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39" name="Google Shape;139;p7"/>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CQ Answer and Explain 1">
  <p:cSld name="TITLE_1_1_1_1_1">
    <p:spTree>
      <p:nvGrpSpPr>
        <p:cNvPr id="140" name="Shape 140"/>
        <p:cNvGrpSpPr/>
        <p:nvPr/>
      </p:nvGrpSpPr>
      <p:grpSpPr>
        <a:xfrm>
          <a:off x="0" y="0"/>
          <a:ext cx="0" cy="0"/>
          <a:chOff x="0" y="0"/>
          <a:chExt cx="0" cy="0"/>
        </a:xfrm>
      </p:grpSpPr>
      <p:pic>
        <p:nvPicPr>
          <p:cNvPr id="141" name="Google Shape;141;p8"/>
          <p:cNvPicPr preferRelativeResize="0"/>
          <p:nvPr/>
        </p:nvPicPr>
        <p:blipFill>
          <a:blip r:embed="rId2">
            <a:alphaModFix/>
          </a:blip>
          <a:stretch>
            <a:fillRect/>
          </a:stretch>
        </p:blipFill>
        <p:spPr>
          <a:xfrm>
            <a:off x="85925" y="9781446"/>
            <a:ext cx="220250" cy="220250"/>
          </a:xfrm>
          <a:prstGeom prst="rect">
            <a:avLst/>
          </a:prstGeom>
          <a:noFill/>
          <a:ln>
            <a:noFill/>
          </a:ln>
        </p:spPr>
      </p:pic>
      <p:sp>
        <p:nvSpPr>
          <p:cNvPr id="142" name="Google Shape;142;p8"/>
          <p:cNvSpPr txBox="1"/>
          <p:nvPr/>
        </p:nvSpPr>
        <p:spPr>
          <a:xfrm>
            <a:off x="238350" y="177786"/>
            <a:ext cx="7012800" cy="35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143" name="Google Shape;143;p8"/>
          <p:cNvSpPr txBox="1"/>
          <p:nvPr/>
        </p:nvSpPr>
        <p:spPr>
          <a:xfrm>
            <a:off x="238350" y="424666"/>
            <a:ext cx="72957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latin typeface="Nunito"/>
                <a:ea typeface="Nunito"/>
                <a:cs typeface="Nunito"/>
                <a:sym typeface="Nunito"/>
              </a:rPr>
              <a:t>Instructions</a:t>
            </a:r>
            <a:r>
              <a:rPr lang="en" sz="1300">
                <a:solidFill>
                  <a:schemeClr val="dk1"/>
                </a:solidFill>
                <a:latin typeface="Nunito"/>
                <a:ea typeface="Nunito"/>
                <a:cs typeface="Nunito"/>
                <a:sym typeface="Nunito"/>
              </a:rPr>
              <a:t>: For each question, answer the question and then explain why you picked the answer you did using specific evidence from the text.</a:t>
            </a:r>
            <a:endParaRPr/>
          </a:p>
        </p:txBody>
      </p:sp>
      <p:sp>
        <p:nvSpPr>
          <p:cNvPr id="144" name="Google Shape;144;p8"/>
          <p:cNvSpPr txBox="1"/>
          <p:nvPr/>
        </p:nvSpPr>
        <p:spPr>
          <a:xfrm>
            <a:off x="252975" y="97222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graphicFrame>
        <p:nvGraphicFramePr>
          <p:cNvPr id="145" name="Google Shape;145;p8"/>
          <p:cNvGraphicFramePr/>
          <p:nvPr/>
        </p:nvGraphicFramePr>
        <p:xfrm>
          <a:off x="238300" y="1009675"/>
          <a:ext cx="3000000" cy="3000000"/>
        </p:xfrm>
        <a:graphic>
          <a:graphicData uri="http://schemas.openxmlformats.org/drawingml/2006/table">
            <a:tbl>
              <a:tblPr>
                <a:noFill/>
                <a:tableStyleId>{62F65AA1-222B-432A-B366-DE35213F5FAF}</a:tableStyleId>
              </a:tblPr>
              <a:tblGrid>
                <a:gridCol w="4650975"/>
                <a:gridCol w="2644825"/>
              </a:tblGrid>
              <a:tr h="739050">
                <a:tc gridSpan="2">
                  <a:txBody>
                    <a:bodyPr/>
                    <a:lstStyle/>
                    <a:p>
                      <a:pPr indent="0" lvl="0" marL="0" rtl="0" algn="l">
                        <a:spcBef>
                          <a:spcPts val="0"/>
                        </a:spcBef>
                        <a:spcAft>
                          <a:spcPts val="0"/>
                        </a:spcAft>
                        <a:buNone/>
                      </a:pPr>
                      <a:r>
                        <a:rPr lang="en" sz="1300">
                          <a:latin typeface="Tilt Warp"/>
                          <a:ea typeface="Tilt Warp"/>
                          <a:cs typeface="Tilt Warp"/>
                          <a:sym typeface="Tilt Warp"/>
                        </a:rPr>
                        <a:t>Question:</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sz="1300">
                          <a:latin typeface="Tilt Warp"/>
                          <a:ea typeface="Tilt Warp"/>
                          <a:cs typeface="Tilt Warp"/>
                          <a:sym typeface="Tilt Warp"/>
                        </a:rPr>
                        <a:t>Pick the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r h="708325">
                <a:tc gridSpan="2">
                  <a:txBody>
                    <a:bodyPr/>
                    <a:lstStyle/>
                    <a:p>
                      <a:pPr indent="0" lvl="0" marL="0" rtl="0" algn="l">
                        <a:spcBef>
                          <a:spcPts val="0"/>
                        </a:spcBef>
                        <a:spcAft>
                          <a:spcPts val="0"/>
                        </a:spcAft>
                        <a:buNone/>
                      </a:pPr>
                      <a:r>
                        <a:rPr lang="en" sz="1300">
                          <a:latin typeface="Tilt Warp"/>
                          <a:ea typeface="Tilt Warp"/>
                          <a:cs typeface="Tilt Warp"/>
                          <a:sym typeface="Tilt Warp"/>
                        </a:rPr>
                        <a:t>Question:</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sz="1300">
                          <a:latin typeface="Tilt Warp"/>
                          <a:ea typeface="Tilt Warp"/>
                          <a:cs typeface="Tilt Warp"/>
                          <a:sym typeface="Tilt Warp"/>
                        </a:rPr>
                        <a:t>Pick the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r h="736325">
                <a:tc gridSpan="2">
                  <a:txBody>
                    <a:bodyPr/>
                    <a:lstStyle/>
                    <a:p>
                      <a:pPr indent="0" lvl="0" marL="0" rtl="0" algn="l">
                        <a:spcBef>
                          <a:spcPts val="0"/>
                        </a:spcBef>
                        <a:spcAft>
                          <a:spcPts val="0"/>
                        </a:spcAft>
                        <a:buNone/>
                      </a:pPr>
                      <a:r>
                        <a:rPr lang="en">
                          <a:latin typeface="Tilt Warp"/>
                          <a:ea typeface="Tilt Warp"/>
                          <a:cs typeface="Tilt Warp"/>
                          <a:sym typeface="Tilt Warp"/>
                        </a:rPr>
                        <a:t>Question:</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a:latin typeface="Tilt Warp"/>
                          <a:ea typeface="Tilt Warp"/>
                          <a:cs typeface="Tilt Warp"/>
                          <a:sym typeface="Tilt Warp"/>
                        </a:rPr>
                        <a:t>Pick the Answer</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bl>
          </a:graphicData>
        </a:graphic>
      </p:graphicFrame>
      <p:sp>
        <p:nvSpPr>
          <p:cNvPr id="146" name="Google Shape;146;p8"/>
          <p:cNvSpPr txBox="1"/>
          <p:nvPr>
            <p:ph idx="1" type="subTitle"/>
          </p:nvPr>
        </p:nvSpPr>
        <p:spPr>
          <a:xfrm>
            <a:off x="361000" y="2074898"/>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7" name="Google Shape;147;p8"/>
          <p:cNvSpPr txBox="1"/>
          <p:nvPr>
            <p:ph idx="2" type="subTitle"/>
          </p:nvPr>
        </p:nvSpPr>
        <p:spPr>
          <a:xfrm>
            <a:off x="5015450" y="2217538"/>
            <a:ext cx="23961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8" name="Google Shape;148;p8"/>
          <p:cNvSpPr txBox="1"/>
          <p:nvPr>
            <p:ph idx="3" type="subTitle"/>
          </p:nvPr>
        </p:nvSpPr>
        <p:spPr>
          <a:xfrm>
            <a:off x="361000" y="4970100"/>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9" name="Google Shape;149;p8"/>
          <p:cNvSpPr txBox="1"/>
          <p:nvPr>
            <p:ph idx="4" type="subTitle"/>
          </p:nvPr>
        </p:nvSpPr>
        <p:spPr>
          <a:xfrm>
            <a:off x="5015300" y="5204700"/>
            <a:ext cx="23961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0" name="Google Shape;150;p8"/>
          <p:cNvSpPr txBox="1"/>
          <p:nvPr>
            <p:ph idx="5" type="subTitle"/>
          </p:nvPr>
        </p:nvSpPr>
        <p:spPr>
          <a:xfrm>
            <a:off x="361000" y="7892775"/>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1" name="Google Shape;151;p8"/>
          <p:cNvSpPr txBox="1"/>
          <p:nvPr>
            <p:ph idx="6" type="subTitle"/>
          </p:nvPr>
        </p:nvSpPr>
        <p:spPr>
          <a:xfrm>
            <a:off x="5056700" y="8042625"/>
            <a:ext cx="23136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2" name="Google Shape;152;p8"/>
          <p:cNvSpPr txBox="1"/>
          <p:nvPr>
            <p:ph idx="7" type="subTitle"/>
          </p:nvPr>
        </p:nvSpPr>
        <p:spPr>
          <a:xfrm>
            <a:off x="1182975" y="1118025"/>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53" name="Google Shape;153;p8"/>
          <p:cNvSpPr txBox="1"/>
          <p:nvPr>
            <p:ph idx="8" type="subTitle"/>
          </p:nvPr>
        </p:nvSpPr>
        <p:spPr>
          <a:xfrm>
            <a:off x="1182975" y="3992575"/>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54" name="Google Shape;154;p8"/>
          <p:cNvSpPr txBox="1"/>
          <p:nvPr>
            <p:ph idx="9" type="subTitle"/>
          </p:nvPr>
        </p:nvSpPr>
        <p:spPr>
          <a:xfrm>
            <a:off x="1182975" y="6946688"/>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ad &amp; Take Notes">
  <p:cSld name="TITLE_1_1_2">
    <p:spTree>
      <p:nvGrpSpPr>
        <p:cNvPr id="155" name="Shape 155"/>
        <p:cNvGrpSpPr/>
        <p:nvPr/>
      </p:nvGrpSpPr>
      <p:grpSpPr>
        <a:xfrm>
          <a:off x="0" y="0"/>
          <a:ext cx="0" cy="0"/>
          <a:chOff x="0" y="0"/>
          <a:chExt cx="0" cy="0"/>
        </a:xfrm>
      </p:grpSpPr>
      <p:sp>
        <p:nvSpPr>
          <p:cNvPr id="156" name="Google Shape;156;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57" name="Google Shape;157;p9"/>
          <p:cNvSpPr/>
          <p:nvPr/>
        </p:nvSpPr>
        <p:spPr>
          <a:xfrm>
            <a:off x="232925" y="1022918"/>
            <a:ext cx="5427900" cy="85557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txBox="1"/>
          <p:nvPr>
            <p:ph idx="1" type="subTitle"/>
          </p:nvPr>
        </p:nvSpPr>
        <p:spPr>
          <a:xfrm>
            <a:off x="400956" y="1168163"/>
            <a:ext cx="5091900" cy="82653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p:txBody>
      </p:sp>
      <p:sp>
        <p:nvSpPr>
          <p:cNvPr id="159" name="Google Shape;159;p9"/>
          <p:cNvSpPr/>
          <p:nvPr/>
        </p:nvSpPr>
        <p:spPr>
          <a:xfrm>
            <a:off x="5820750" y="657150"/>
            <a:ext cx="1756800" cy="89214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Nunito"/>
                <a:ea typeface="Nunito"/>
                <a:cs typeface="Nunito"/>
                <a:sym typeface="Nunito"/>
              </a:rPr>
              <a:t>Take Notes Here</a:t>
            </a:r>
            <a:endParaRPr b="1">
              <a:latin typeface="Nunito"/>
              <a:ea typeface="Nunito"/>
              <a:cs typeface="Nunito"/>
              <a:sym typeface="Nunito"/>
            </a:endParaRPr>
          </a:p>
        </p:txBody>
      </p:sp>
      <p:sp>
        <p:nvSpPr>
          <p:cNvPr id="160" name="Google Shape;160;p9"/>
          <p:cNvSpPr txBox="1"/>
          <p:nvPr>
            <p:ph idx="2" type="subTitle"/>
          </p:nvPr>
        </p:nvSpPr>
        <p:spPr>
          <a:xfrm>
            <a:off x="5929666" y="1087051"/>
            <a:ext cx="1539000" cy="82866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1" name="Google Shape;161;p9"/>
          <p:cNvSpPr txBox="1"/>
          <p:nvPr/>
        </p:nvSpPr>
        <p:spPr>
          <a:xfrm>
            <a:off x="80525" y="173775"/>
            <a:ext cx="7543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300">
                <a:latin typeface="Tilt Warp"/>
                <a:ea typeface="Tilt Warp"/>
                <a:cs typeface="Tilt Warp"/>
                <a:sym typeface="Tilt Warp"/>
              </a:rPr>
              <a:t>Read &amp; Take Notes</a:t>
            </a:r>
            <a:endParaRPr sz="3300">
              <a:latin typeface="Tilt Warp"/>
              <a:ea typeface="Tilt Warp"/>
              <a:cs typeface="Tilt Warp"/>
              <a:sym typeface="Tilt Warp"/>
            </a:endParaRPr>
          </a:p>
        </p:txBody>
      </p:sp>
      <p:sp>
        <p:nvSpPr>
          <p:cNvPr id="162" name="Google Shape;162;p9"/>
          <p:cNvSpPr txBox="1"/>
          <p:nvPr/>
        </p:nvSpPr>
        <p:spPr>
          <a:xfrm>
            <a:off x="132775" y="657150"/>
            <a:ext cx="7535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Nunito"/>
                <a:ea typeface="Nunito"/>
                <a:cs typeface="Nunito"/>
                <a:sym typeface="Nunito"/>
              </a:rPr>
              <a:t>Instructions</a:t>
            </a:r>
            <a:r>
              <a:rPr lang="en" sz="1200">
                <a:latin typeface="Nunito"/>
                <a:ea typeface="Nunito"/>
                <a:cs typeface="Nunito"/>
                <a:sym typeface="Nunito"/>
              </a:rPr>
              <a:t>: Read the passage below. Take notes in the space provided.</a:t>
            </a:r>
            <a:endParaRPr sz="1200">
              <a:latin typeface="Nunito"/>
              <a:ea typeface="Nunito"/>
              <a:cs typeface="Nunito"/>
              <a:sym typeface="Nunito"/>
            </a:endParaRPr>
          </a:p>
        </p:txBody>
      </p:sp>
      <p:pic>
        <p:nvPicPr>
          <p:cNvPr id="163" name="Google Shape;163;p9"/>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64" name="Google Shape;164;p9"/>
          <p:cNvSpPr txBox="1"/>
          <p:nvPr/>
        </p:nvSpPr>
        <p:spPr>
          <a:xfrm>
            <a:off x="405375" y="96460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CQ Answer and Explain 2">
  <p:cSld name="TITLE_1_1_1_1_2">
    <p:spTree>
      <p:nvGrpSpPr>
        <p:cNvPr id="165" name="Shape 165"/>
        <p:cNvGrpSpPr/>
        <p:nvPr/>
      </p:nvGrpSpPr>
      <p:grpSpPr>
        <a:xfrm>
          <a:off x="0" y="0"/>
          <a:ext cx="0" cy="0"/>
          <a:chOff x="0" y="0"/>
          <a:chExt cx="0" cy="0"/>
        </a:xfrm>
      </p:grpSpPr>
      <p:pic>
        <p:nvPicPr>
          <p:cNvPr id="166" name="Google Shape;166;p10"/>
          <p:cNvPicPr preferRelativeResize="0"/>
          <p:nvPr/>
        </p:nvPicPr>
        <p:blipFill>
          <a:blip r:embed="rId2">
            <a:alphaModFix/>
          </a:blip>
          <a:stretch>
            <a:fillRect/>
          </a:stretch>
        </p:blipFill>
        <p:spPr>
          <a:xfrm>
            <a:off x="85925" y="9781446"/>
            <a:ext cx="220250" cy="220250"/>
          </a:xfrm>
          <a:prstGeom prst="rect">
            <a:avLst/>
          </a:prstGeom>
          <a:noFill/>
          <a:ln>
            <a:noFill/>
          </a:ln>
        </p:spPr>
      </p:pic>
      <p:sp>
        <p:nvSpPr>
          <p:cNvPr id="167" name="Google Shape;167;p10"/>
          <p:cNvSpPr txBox="1"/>
          <p:nvPr/>
        </p:nvSpPr>
        <p:spPr>
          <a:xfrm>
            <a:off x="238350" y="177786"/>
            <a:ext cx="7012800" cy="35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168" name="Google Shape;168;p10"/>
          <p:cNvSpPr txBox="1"/>
          <p:nvPr/>
        </p:nvSpPr>
        <p:spPr>
          <a:xfrm>
            <a:off x="238350" y="424666"/>
            <a:ext cx="72957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latin typeface="Nunito"/>
                <a:ea typeface="Nunito"/>
                <a:cs typeface="Nunito"/>
                <a:sym typeface="Nunito"/>
              </a:rPr>
              <a:t>Instructions</a:t>
            </a:r>
            <a:r>
              <a:rPr lang="en" sz="1300">
                <a:solidFill>
                  <a:schemeClr val="dk1"/>
                </a:solidFill>
                <a:latin typeface="Nunito"/>
                <a:ea typeface="Nunito"/>
                <a:cs typeface="Nunito"/>
                <a:sym typeface="Nunito"/>
              </a:rPr>
              <a:t>: For each question, answer the question and then explain why you picked the answer you did using specific evidence from the text.</a:t>
            </a:r>
            <a:endParaRPr/>
          </a:p>
        </p:txBody>
      </p:sp>
      <p:sp>
        <p:nvSpPr>
          <p:cNvPr id="169" name="Google Shape;169;p10"/>
          <p:cNvSpPr txBox="1"/>
          <p:nvPr/>
        </p:nvSpPr>
        <p:spPr>
          <a:xfrm>
            <a:off x="252975" y="9722225"/>
            <a:ext cx="1841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graphicFrame>
        <p:nvGraphicFramePr>
          <p:cNvPr id="170" name="Google Shape;170;p10"/>
          <p:cNvGraphicFramePr/>
          <p:nvPr/>
        </p:nvGraphicFramePr>
        <p:xfrm>
          <a:off x="238300" y="1009675"/>
          <a:ext cx="3000000" cy="3000000"/>
        </p:xfrm>
        <a:graphic>
          <a:graphicData uri="http://schemas.openxmlformats.org/drawingml/2006/table">
            <a:tbl>
              <a:tblPr>
                <a:noFill/>
                <a:tableStyleId>{62F65AA1-222B-432A-B366-DE35213F5FAF}</a:tableStyleId>
              </a:tblPr>
              <a:tblGrid>
                <a:gridCol w="4650975"/>
                <a:gridCol w="2644825"/>
              </a:tblGrid>
              <a:tr h="739050">
                <a:tc gridSpan="2">
                  <a:txBody>
                    <a:bodyPr/>
                    <a:lstStyle/>
                    <a:p>
                      <a:pPr indent="0" lvl="0" marL="0" rtl="0" algn="l">
                        <a:spcBef>
                          <a:spcPts val="0"/>
                        </a:spcBef>
                        <a:spcAft>
                          <a:spcPts val="0"/>
                        </a:spcAft>
                        <a:buNone/>
                      </a:pPr>
                      <a:r>
                        <a:rPr lang="en" sz="1300">
                          <a:latin typeface="Tilt Warp"/>
                          <a:ea typeface="Tilt Warp"/>
                          <a:cs typeface="Tilt Warp"/>
                          <a:sym typeface="Tilt Warp"/>
                        </a:rPr>
                        <a:t>Question:</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sz="1300">
                          <a:latin typeface="Tilt Warp"/>
                          <a:ea typeface="Tilt Warp"/>
                          <a:cs typeface="Tilt Warp"/>
                          <a:sym typeface="Tilt Warp"/>
                        </a:rPr>
                        <a:t>Pick the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r h="708325">
                <a:tc gridSpan="2">
                  <a:txBody>
                    <a:bodyPr/>
                    <a:lstStyle/>
                    <a:p>
                      <a:pPr indent="0" lvl="0" marL="0" rtl="0" algn="l">
                        <a:spcBef>
                          <a:spcPts val="0"/>
                        </a:spcBef>
                        <a:spcAft>
                          <a:spcPts val="0"/>
                        </a:spcAft>
                        <a:buNone/>
                      </a:pPr>
                      <a:r>
                        <a:rPr lang="en" sz="1300">
                          <a:latin typeface="Tilt Warp"/>
                          <a:ea typeface="Tilt Warp"/>
                          <a:cs typeface="Tilt Warp"/>
                          <a:sym typeface="Tilt Warp"/>
                        </a:rPr>
                        <a:t>Question:</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sz="1300">
                          <a:latin typeface="Tilt Warp"/>
                          <a:ea typeface="Tilt Warp"/>
                          <a:cs typeface="Tilt Warp"/>
                          <a:sym typeface="Tilt Warp"/>
                        </a:rPr>
                        <a:t>Pick the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r h="736325">
                <a:tc gridSpan="2">
                  <a:txBody>
                    <a:bodyPr/>
                    <a:lstStyle/>
                    <a:p>
                      <a:pPr indent="0" lvl="0" marL="0" rtl="0" algn="l">
                        <a:spcBef>
                          <a:spcPts val="0"/>
                        </a:spcBef>
                        <a:spcAft>
                          <a:spcPts val="0"/>
                        </a:spcAft>
                        <a:buNone/>
                      </a:pPr>
                      <a:r>
                        <a:rPr lang="en">
                          <a:latin typeface="Tilt Warp"/>
                          <a:ea typeface="Tilt Warp"/>
                          <a:cs typeface="Tilt Warp"/>
                          <a:sym typeface="Tilt Warp"/>
                        </a:rPr>
                        <a:t>Question:</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hMerge="1"/>
              </a:tr>
              <a:tr h="2176275">
                <a:tc>
                  <a:txBody>
                    <a:bodyPr/>
                    <a:lstStyle/>
                    <a:p>
                      <a:pPr indent="0" lvl="0" marL="0" rtl="0" algn="l">
                        <a:spcBef>
                          <a:spcPts val="0"/>
                        </a:spcBef>
                        <a:spcAft>
                          <a:spcPts val="0"/>
                        </a:spcAft>
                        <a:buNone/>
                      </a:pPr>
                      <a:r>
                        <a:rPr lang="en">
                          <a:latin typeface="Tilt Warp"/>
                          <a:ea typeface="Tilt Warp"/>
                          <a:cs typeface="Tilt Warp"/>
                          <a:sym typeface="Tilt Warp"/>
                        </a:rPr>
                        <a:t>Pick the Answer</a:t>
                      </a:r>
                      <a:endParaRPr>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c>
                  <a:txBody>
                    <a:bodyPr/>
                    <a:lstStyle/>
                    <a:p>
                      <a:pPr indent="0" lvl="0" marL="0" rtl="0" algn="ctr">
                        <a:spcBef>
                          <a:spcPts val="0"/>
                        </a:spcBef>
                        <a:spcAft>
                          <a:spcPts val="0"/>
                        </a:spcAft>
                        <a:buNone/>
                      </a:pPr>
                      <a:r>
                        <a:rPr lang="en" sz="1300">
                          <a:latin typeface="Tilt Warp"/>
                          <a:ea typeface="Tilt Warp"/>
                          <a:cs typeface="Tilt Warp"/>
                          <a:sym typeface="Tilt Warp"/>
                        </a:rPr>
                        <a:t>Explain: Why did you pick that answer?</a:t>
                      </a:r>
                      <a:endParaRPr sz="1300">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bl>
          </a:graphicData>
        </a:graphic>
      </p:graphicFrame>
      <p:sp>
        <p:nvSpPr>
          <p:cNvPr id="171" name="Google Shape;171;p10"/>
          <p:cNvSpPr txBox="1"/>
          <p:nvPr>
            <p:ph idx="1" type="subTitle"/>
          </p:nvPr>
        </p:nvSpPr>
        <p:spPr>
          <a:xfrm>
            <a:off x="361000" y="2074898"/>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2" name="Google Shape;172;p10"/>
          <p:cNvSpPr txBox="1"/>
          <p:nvPr>
            <p:ph idx="2" type="subTitle"/>
          </p:nvPr>
        </p:nvSpPr>
        <p:spPr>
          <a:xfrm>
            <a:off x="5015450" y="2217538"/>
            <a:ext cx="23961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3" name="Google Shape;173;p10"/>
          <p:cNvSpPr txBox="1"/>
          <p:nvPr>
            <p:ph idx="3" type="subTitle"/>
          </p:nvPr>
        </p:nvSpPr>
        <p:spPr>
          <a:xfrm>
            <a:off x="361000" y="4970100"/>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4" name="Google Shape;174;p10"/>
          <p:cNvSpPr txBox="1"/>
          <p:nvPr>
            <p:ph idx="4" type="subTitle"/>
          </p:nvPr>
        </p:nvSpPr>
        <p:spPr>
          <a:xfrm>
            <a:off x="5015300" y="5204700"/>
            <a:ext cx="23961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5" name="Google Shape;175;p10"/>
          <p:cNvSpPr txBox="1"/>
          <p:nvPr>
            <p:ph idx="5" type="subTitle"/>
          </p:nvPr>
        </p:nvSpPr>
        <p:spPr>
          <a:xfrm>
            <a:off x="361000" y="7892775"/>
            <a:ext cx="4393500" cy="17034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6" name="Google Shape;176;p10"/>
          <p:cNvSpPr txBox="1"/>
          <p:nvPr>
            <p:ph idx="6" type="subTitle"/>
          </p:nvPr>
        </p:nvSpPr>
        <p:spPr>
          <a:xfrm>
            <a:off x="5056700" y="8042625"/>
            <a:ext cx="2313600" cy="15195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7" name="Google Shape;177;p10"/>
          <p:cNvSpPr txBox="1"/>
          <p:nvPr>
            <p:ph idx="7" type="subTitle"/>
          </p:nvPr>
        </p:nvSpPr>
        <p:spPr>
          <a:xfrm>
            <a:off x="1182975" y="1118025"/>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78" name="Google Shape;178;p10"/>
          <p:cNvSpPr txBox="1"/>
          <p:nvPr>
            <p:ph idx="8" type="subTitle"/>
          </p:nvPr>
        </p:nvSpPr>
        <p:spPr>
          <a:xfrm>
            <a:off x="1182975" y="3992575"/>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79" name="Google Shape;179;p10"/>
          <p:cNvSpPr txBox="1"/>
          <p:nvPr>
            <p:ph idx="9" type="subTitle"/>
          </p:nvPr>
        </p:nvSpPr>
        <p:spPr>
          <a:xfrm>
            <a:off x="1182975" y="6946688"/>
            <a:ext cx="6228300" cy="522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11" Type="http://schemas.openxmlformats.org/officeDocument/2006/relationships/slideLayout" Target="../slideLayouts/slideLayout20.xml"/><Relationship Id="rId10" Type="http://schemas.openxmlformats.org/officeDocument/2006/relationships/slideLayout" Target="../slideLayouts/slideLayout19.xml"/><Relationship Id="rId12" Type="http://schemas.openxmlformats.org/officeDocument/2006/relationships/theme" Target="../theme/theme1.xml"/><Relationship Id="rId9" Type="http://schemas.openxmlformats.org/officeDocument/2006/relationships/slideLayout" Target="../slideLayouts/slideLayout18.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80" name="Shape 180"/>
        <p:cNvGrpSpPr/>
        <p:nvPr/>
      </p:nvGrpSpPr>
      <p:grpSpPr>
        <a:xfrm>
          <a:off x="0" y="0"/>
          <a:ext cx="0" cy="0"/>
          <a:chOff x="0" y="0"/>
          <a:chExt cx="0" cy="0"/>
        </a:xfrm>
      </p:grpSpPr>
      <p:sp>
        <p:nvSpPr>
          <p:cNvPr id="181" name="Google Shape;181;p1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182" name="Google Shape;182;p1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183" name="Google Shape;183;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225" name="Shape 225"/>
        <p:cNvGrpSpPr/>
        <p:nvPr/>
      </p:nvGrpSpPr>
      <p:grpSpPr>
        <a:xfrm>
          <a:off x="0" y="0"/>
          <a:ext cx="0" cy="0"/>
          <a:chOff x="0" y="0"/>
          <a:chExt cx="0" cy="0"/>
        </a:xfrm>
      </p:grpSpPr>
      <p:sp>
        <p:nvSpPr>
          <p:cNvPr id="226" name="Google Shape;226;p23"/>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227" name="Google Shape;227;p2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228" name="Google Shape;228;p2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slide" Target="/ppt/slides/slide3.xml"/><Relationship Id="rId4" Type="http://schemas.openxmlformats.org/officeDocument/2006/relationships/hyperlink" Target="https://youtu.be/C5TjmCXousc?feature=shared" TargetMode="External"/><Relationship Id="rId5" Type="http://schemas.openxmlformats.org/officeDocument/2006/relationships/hyperlink" Target="https://web.diffit.me/contact-us" TargetMode="External"/><Relationship Id="rId6" Type="http://schemas.openxmlformats.org/officeDocument/2006/relationships/hyperlink" Target="https://web.diffit.me/faq" TargetMode="External"/><Relationship Id="rId7" Type="http://schemas.openxmlformats.org/officeDocument/2006/relationships/hyperlink" Target="https://diffit.me" TargetMode="External"/><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30"/>
          <p:cNvSpPr txBox="1"/>
          <p:nvPr/>
        </p:nvSpPr>
        <p:spPr>
          <a:xfrm>
            <a:off x="301200" y="904050"/>
            <a:ext cx="7170000" cy="7650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latin typeface="Nunito"/>
                <a:ea typeface="Nunito"/>
                <a:cs typeface="Nunito"/>
                <a:sym typeface="Nunito"/>
              </a:rPr>
              <a:t>3-2-1 Reading Summary Workbook</a:t>
            </a:r>
            <a:endParaRPr b="1" sz="2200">
              <a:solidFill>
                <a:srgbClr val="000000"/>
              </a:solidFill>
              <a:latin typeface="Nunito"/>
              <a:ea typeface="Nunito"/>
              <a:cs typeface="Nunito"/>
              <a:sym typeface="Nunito"/>
            </a:endParaRPr>
          </a:p>
          <a:p>
            <a:pPr indent="0" lvl="0" marL="0" rtl="0" algn="l">
              <a:spcBef>
                <a:spcPts val="0"/>
              </a:spcBef>
              <a:spcAft>
                <a:spcPts val="0"/>
              </a:spcAft>
              <a:buNone/>
            </a:pPr>
            <a:r>
              <a:t/>
            </a:r>
            <a:endParaRPr b="1" sz="1700">
              <a:solidFill>
                <a:srgbClr val="000000"/>
              </a:solidFill>
              <a:latin typeface="Nunito"/>
              <a:ea typeface="Nunito"/>
              <a:cs typeface="Nunito"/>
              <a:sym typeface="Nunito"/>
            </a:endParaRPr>
          </a:p>
          <a:p>
            <a:pPr indent="0" lvl="0" marL="0" rtl="0" algn="l">
              <a:spcBef>
                <a:spcPts val="0"/>
              </a:spcBef>
              <a:spcAft>
                <a:spcPts val="0"/>
              </a:spcAft>
              <a:buNone/>
            </a:pPr>
            <a:r>
              <a:rPr b="1" lang="en" sz="1700">
                <a:solidFill>
                  <a:srgbClr val="000000"/>
                </a:solidFill>
                <a:highlight>
                  <a:srgbClr val="DCFCE7"/>
                </a:highlight>
                <a:latin typeface="Nunito"/>
                <a:ea typeface="Nunito"/>
                <a:cs typeface="Nunito"/>
                <a:sym typeface="Nunito"/>
              </a:rPr>
              <a:t>Student Activity:</a:t>
            </a:r>
            <a:r>
              <a:rPr lang="en" sz="1700">
                <a:solidFill>
                  <a:srgbClr val="000000"/>
                </a:solidFill>
                <a:highlight>
                  <a:srgbClr val="DCFCE7"/>
                </a:highlight>
                <a:latin typeface="Nunito"/>
                <a:ea typeface="Nunito"/>
                <a:cs typeface="Nunito"/>
                <a:sym typeface="Nunito"/>
              </a:rPr>
              <a:t> </a:t>
            </a:r>
            <a:r>
              <a:rPr lang="en" sz="1700">
                <a:latin typeface="Nunito"/>
                <a:ea typeface="Nunito"/>
                <a:cs typeface="Nunito"/>
                <a:sym typeface="Nunito"/>
              </a:rPr>
              <a:t>read a passage and complete the 3-2-1 graphic organizer. </a:t>
            </a:r>
            <a:endParaRPr sz="1700">
              <a:latin typeface="Nunito"/>
              <a:ea typeface="Nunito"/>
              <a:cs typeface="Nunito"/>
              <a:sym typeface="Nunito"/>
            </a:endParaRPr>
          </a:p>
          <a:p>
            <a:pPr indent="0" lvl="0" marL="0" rtl="0" algn="l">
              <a:spcBef>
                <a:spcPts val="0"/>
              </a:spcBef>
              <a:spcAft>
                <a:spcPts val="0"/>
              </a:spcAft>
              <a:buNone/>
            </a:pPr>
            <a:r>
              <a:t/>
            </a:r>
            <a:endParaRPr b="1" sz="1700">
              <a:solidFill>
                <a:srgbClr val="000000"/>
              </a:solidFill>
              <a:latin typeface="Nunito"/>
              <a:ea typeface="Nunito"/>
              <a:cs typeface="Nunito"/>
              <a:sym typeface="Nunito"/>
            </a:endParaRPr>
          </a:p>
          <a:p>
            <a:pPr indent="0" lvl="0" marL="0" rtl="0" algn="l">
              <a:spcBef>
                <a:spcPts val="0"/>
              </a:spcBef>
              <a:spcAft>
                <a:spcPts val="0"/>
              </a:spcAft>
              <a:buNone/>
            </a:pPr>
            <a:r>
              <a:rPr b="1" lang="en" sz="1700">
                <a:solidFill>
                  <a:srgbClr val="000000"/>
                </a:solidFill>
                <a:highlight>
                  <a:srgbClr val="DCFCE7"/>
                </a:highlight>
                <a:latin typeface="Nunito"/>
                <a:ea typeface="Nunito"/>
                <a:cs typeface="Nunito"/>
                <a:sym typeface="Nunito"/>
              </a:rPr>
              <a:t>How to share with students:</a:t>
            </a:r>
            <a:r>
              <a:rPr lang="en" sz="1700">
                <a:solidFill>
                  <a:srgbClr val="000000"/>
                </a:solidFill>
                <a:highlight>
                  <a:srgbClr val="DCFCE7"/>
                </a:highlight>
                <a:latin typeface="Nunito"/>
                <a:ea typeface="Nunito"/>
                <a:cs typeface="Nunito"/>
                <a:sym typeface="Nunito"/>
              </a:rPr>
              <a:t> </a:t>
            </a:r>
            <a:r>
              <a:rPr lang="en" sz="1700">
                <a:solidFill>
                  <a:srgbClr val="000000"/>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700">
              <a:latin typeface="Nunito"/>
              <a:ea typeface="Nunito"/>
              <a:cs typeface="Nunito"/>
              <a:sym typeface="Nunito"/>
            </a:endParaRPr>
          </a:p>
          <a:p>
            <a:pPr indent="0" lvl="0" marL="0" rtl="0" algn="l">
              <a:spcBef>
                <a:spcPts val="0"/>
              </a:spcBef>
              <a:spcAft>
                <a:spcPts val="0"/>
              </a:spcAft>
              <a:buNone/>
            </a:pPr>
            <a:r>
              <a:t/>
            </a:r>
            <a:endParaRPr sz="1700">
              <a:latin typeface="Nunito"/>
              <a:ea typeface="Nunito"/>
              <a:cs typeface="Nunito"/>
              <a:sym typeface="Nunito"/>
            </a:endParaRPr>
          </a:p>
          <a:p>
            <a:pPr indent="0" lvl="0" marL="0" rtl="0" algn="l">
              <a:spcBef>
                <a:spcPts val="0"/>
              </a:spcBef>
              <a:spcAft>
                <a:spcPts val="0"/>
              </a:spcAft>
              <a:buNone/>
            </a:pPr>
            <a:r>
              <a:rPr b="1" lang="en" sz="1700">
                <a:highlight>
                  <a:srgbClr val="FFD966"/>
                </a:highlight>
                <a:latin typeface="Nunito"/>
                <a:ea typeface="Nunito"/>
                <a:cs typeface="Nunito"/>
                <a:sym typeface="Nunito"/>
              </a:rPr>
              <a:t>Please Note:</a:t>
            </a:r>
            <a:r>
              <a:rPr lang="en" sz="1700">
                <a:latin typeface="Nunito"/>
                <a:ea typeface="Nunito"/>
                <a:cs typeface="Nunito"/>
                <a:sym typeface="Nunito"/>
              </a:rPr>
              <a:t> Because Diffit resources can vary in length, be sure to check the formatting on each slide. </a:t>
            </a:r>
            <a:endParaRPr sz="1700">
              <a:latin typeface="Nunito"/>
              <a:ea typeface="Nunito"/>
              <a:cs typeface="Nunito"/>
              <a:sym typeface="Nunito"/>
            </a:endParaRPr>
          </a:p>
          <a:p>
            <a:pPr indent="0" lvl="0" marL="0" rtl="0" algn="l">
              <a:spcBef>
                <a:spcPts val="0"/>
              </a:spcBef>
              <a:spcAft>
                <a:spcPts val="0"/>
              </a:spcAft>
              <a:buNone/>
            </a:pPr>
            <a:r>
              <a:t/>
            </a:r>
            <a:endParaRPr sz="1700">
              <a:latin typeface="Nunito"/>
              <a:ea typeface="Nunito"/>
              <a:cs typeface="Nunito"/>
              <a:sym typeface="Nunito"/>
            </a:endParaRPr>
          </a:p>
          <a:p>
            <a:pPr indent="0" lvl="0" marL="0" rtl="0" algn="l">
              <a:spcBef>
                <a:spcPts val="0"/>
              </a:spcBef>
              <a:spcAft>
                <a:spcPts val="0"/>
              </a:spcAft>
              <a:buNone/>
            </a:pPr>
            <a:r>
              <a:rPr b="1" lang="en" sz="1700">
                <a:highlight>
                  <a:srgbClr val="DCFCE7"/>
                </a:highlight>
                <a:latin typeface="Nunito"/>
                <a:ea typeface="Nunito"/>
                <a:cs typeface="Nunito"/>
                <a:sym typeface="Nunito"/>
              </a:rPr>
              <a:t>Suggested Lesson Flow: </a:t>
            </a:r>
            <a:endParaRPr b="1" sz="1700">
              <a:highlight>
                <a:srgbClr val="DCFCE7"/>
              </a:highlight>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Students complete a Notice/Wonder Image Analysis </a:t>
            </a:r>
            <a:endParaRPr sz="1700">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Have students </a:t>
            </a:r>
            <a:r>
              <a:rPr lang="en" sz="1700" u="sng">
                <a:solidFill>
                  <a:schemeClr val="hlink"/>
                </a:solidFill>
                <a:latin typeface="Nunito"/>
                <a:ea typeface="Nunito"/>
                <a:cs typeface="Nunito"/>
                <a:sym typeface="Nunito"/>
                <a:hlinkClick/>
              </a:rPr>
              <a:t>read the passage and take notes.</a:t>
            </a:r>
            <a:endParaRPr sz="1700">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Complete the </a:t>
            </a:r>
            <a:r>
              <a:rPr lang="en" sz="1700" u="sng">
                <a:solidFill>
                  <a:schemeClr val="hlink"/>
                </a:solidFill>
                <a:latin typeface="Nunito"/>
                <a:ea typeface="Nunito"/>
                <a:cs typeface="Nunito"/>
                <a:sym typeface="Nunito"/>
                <a:hlinkClick action="ppaction://hlinksldjump" r:id="rId3"/>
              </a:rPr>
              <a:t>3-2-1 Graphic Organizer</a:t>
            </a:r>
            <a:r>
              <a:rPr lang="en" sz="1700">
                <a:latin typeface="Nunito"/>
                <a:ea typeface="Nunito"/>
                <a:cs typeface="Nunito"/>
                <a:sym typeface="Nunito"/>
              </a:rPr>
              <a:t> </a:t>
            </a:r>
            <a:endParaRPr sz="1700">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Have students go through the</a:t>
            </a:r>
            <a:r>
              <a:rPr lang="en" sz="1700" u="sng">
                <a:solidFill>
                  <a:schemeClr val="hlink"/>
                </a:solidFill>
                <a:latin typeface="Nunito"/>
                <a:ea typeface="Nunito"/>
                <a:cs typeface="Nunito"/>
                <a:sym typeface="Nunito"/>
                <a:hlinkClick/>
              </a:rPr>
              <a:t> Multiple Choice Questions</a:t>
            </a:r>
            <a:r>
              <a:rPr lang="en" sz="1700">
                <a:latin typeface="Nunito"/>
                <a:ea typeface="Nunito"/>
                <a:cs typeface="Nunito"/>
                <a:sym typeface="Nunito"/>
              </a:rPr>
              <a:t>. Students will answer each question and explain their thinking.</a:t>
            </a:r>
            <a:endParaRPr sz="1700">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Have students complete the </a:t>
            </a:r>
            <a:r>
              <a:rPr lang="en" sz="1700" u="sng">
                <a:solidFill>
                  <a:schemeClr val="hlink"/>
                </a:solidFill>
                <a:latin typeface="Nunito"/>
                <a:ea typeface="Nunito"/>
                <a:cs typeface="Nunito"/>
                <a:sym typeface="Nunito"/>
                <a:hlinkClick/>
              </a:rPr>
              <a:t>Short Answer Questions</a:t>
            </a:r>
            <a:r>
              <a:rPr lang="en" sz="1700">
                <a:latin typeface="Nunito"/>
                <a:ea typeface="Nunito"/>
                <a:cs typeface="Nunito"/>
                <a:sym typeface="Nunito"/>
              </a:rPr>
              <a:t>.</a:t>
            </a:r>
            <a:endParaRPr sz="1700">
              <a:latin typeface="Nunito"/>
              <a:ea typeface="Nunito"/>
              <a:cs typeface="Nunito"/>
              <a:sym typeface="Nunito"/>
            </a:endParaRPr>
          </a:p>
          <a:p>
            <a:pPr indent="-336550" lvl="0" marL="457200" rtl="0" algn="l">
              <a:spcBef>
                <a:spcPts val="0"/>
              </a:spcBef>
              <a:spcAft>
                <a:spcPts val="0"/>
              </a:spcAft>
              <a:buSzPts val="1700"/>
              <a:buFont typeface="Nunito"/>
              <a:buAutoNum type="arabicPeriod"/>
            </a:pPr>
            <a:r>
              <a:rPr lang="en" sz="1700">
                <a:latin typeface="Nunito"/>
                <a:ea typeface="Nunito"/>
                <a:cs typeface="Nunito"/>
                <a:sym typeface="Nunito"/>
              </a:rPr>
              <a:t>Have students </a:t>
            </a:r>
            <a:r>
              <a:rPr lang="en" sz="1700" u="sng">
                <a:solidFill>
                  <a:schemeClr val="hlink"/>
                </a:solidFill>
                <a:latin typeface="Nunito"/>
                <a:ea typeface="Nunito"/>
                <a:cs typeface="Nunito"/>
                <a:sym typeface="Nunito"/>
                <a:hlinkClick/>
              </a:rPr>
              <a:t>complete the Open Ended Questions</a:t>
            </a:r>
            <a:r>
              <a:rPr lang="en" sz="1700">
                <a:latin typeface="Nunito"/>
                <a:ea typeface="Nunito"/>
                <a:cs typeface="Nunito"/>
                <a:sym typeface="Nunito"/>
              </a:rPr>
              <a:t> and discuss with partners or groups their responses.</a:t>
            </a:r>
            <a:endParaRPr sz="1700">
              <a:latin typeface="Nunito"/>
              <a:ea typeface="Nunito"/>
              <a:cs typeface="Nunito"/>
              <a:sym typeface="Nunito"/>
            </a:endParaRPr>
          </a:p>
          <a:p>
            <a:pPr indent="0" lvl="0" marL="457200" rtl="0" algn="l">
              <a:spcBef>
                <a:spcPts val="0"/>
              </a:spcBef>
              <a:spcAft>
                <a:spcPts val="0"/>
              </a:spcAft>
              <a:buNone/>
            </a:pPr>
            <a:r>
              <a:t/>
            </a:r>
            <a:endParaRPr sz="1700">
              <a:latin typeface="Nunito"/>
              <a:ea typeface="Nunito"/>
              <a:cs typeface="Nunito"/>
              <a:sym typeface="Nunito"/>
            </a:endParaRPr>
          </a:p>
          <a:p>
            <a:pPr indent="0" lvl="0" marL="0" rtl="0" algn="l">
              <a:spcBef>
                <a:spcPts val="0"/>
              </a:spcBef>
              <a:spcAft>
                <a:spcPts val="0"/>
              </a:spcAft>
              <a:buClr>
                <a:srgbClr val="000000"/>
              </a:buClr>
              <a:buSzPts val="1100"/>
              <a:buFont typeface="Arial"/>
              <a:buNone/>
            </a:pPr>
            <a:r>
              <a:rPr lang="en" sz="1700">
                <a:solidFill>
                  <a:srgbClr val="000000"/>
                </a:solidFill>
                <a:highlight>
                  <a:srgbClr val="FFFFFF"/>
                </a:highlight>
                <a:latin typeface="Nunito"/>
                <a:ea typeface="Nunito"/>
                <a:cs typeface="Nunito"/>
                <a:sym typeface="Nunito"/>
              </a:rPr>
              <a:t>Feel free to edit, remix, and use this resource however works best for you and your students! </a:t>
            </a:r>
            <a:r>
              <a:rPr b="1" lang="en" sz="1700" u="sng">
                <a:solidFill>
                  <a:schemeClr val="accent5"/>
                </a:solidFill>
                <a:highlight>
                  <a:schemeClr val="lt1"/>
                </a:highlight>
                <a:latin typeface="Nunito"/>
                <a:ea typeface="Nunito"/>
                <a:cs typeface="Nunito"/>
                <a:sym typeface="Nunito"/>
                <a:hlinkClick r:id="rId4">
                  <a:extLst>
                    <a:ext uri="{A12FA001-AC4F-418D-AE19-62706E023703}">
                      <ahyp:hlinkClr val="tx"/>
                    </a:ext>
                  </a:extLst>
                </a:hlinkClick>
              </a:rPr>
              <a:t>Find editing tips here! </a:t>
            </a:r>
            <a:endParaRPr sz="1700">
              <a:solidFill>
                <a:srgbClr val="000000"/>
              </a:solidFill>
              <a:highlight>
                <a:srgbClr val="FFFFFF"/>
              </a:highlight>
              <a:latin typeface="Nunito"/>
              <a:ea typeface="Nunito"/>
              <a:cs typeface="Nunito"/>
              <a:sym typeface="Nunito"/>
            </a:endParaRPr>
          </a:p>
          <a:p>
            <a:pPr indent="0" lvl="0" marL="0" rtl="0" algn="l">
              <a:spcBef>
                <a:spcPts val="0"/>
              </a:spcBef>
              <a:spcAft>
                <a:spcPts val="0"/>
              </a:spcAft>
              <a:buClr>
                <a:srgbClr val="000000"/>
              </a:buClr>
              <a:buSzPts val="1100"/>
              <a:buFont typeface="Arial"/>
              <a:buNone/>
            </a:pPr>
            <a:r>
              <a:t/>
            </a:r>
            <a:endParaRPr sz="1700">
              <a:solidFill>
                <a:srgbClr val="000000"/>
              </a:solidFill>
              <a:highlight>
                <a:srgbClr val="FFFFFF"/>
              </a:highlight>
              <a:latin typeface="Nunito"/>
              <a:ea typeface="Nunito"/>
              <a:cs typeface="Nunito"/>
              <a:sym typeface="Nunito"/>
            </a:endParaRPr>
          </a:p>
          <a:p>
            <a:pPr indent="0" lvl="0" marL="0" rtl="0" algn="l">
              <a:spcBef>
                <a:spcPts val="0"/>
              </a:spcBef>
              <a:spcAft>
                <a:spcPts val="0"/>
              </a:spcAft>
              <a:buClr>
                <a:srgbClr val="000000"/>
              </a:buClr>
              <a:buSzPts val="1100"/>
              <a:buFont typeface="Arial"/>
              <a:buNone/>
            </a:pPr>
            <a:r>
              <a:rPr b="1" lang="en" sz="1700">
                <a:solidFill>
                  <a:srgbClr val="000000"/>
                </a:solidFill>
                <a:highlight>
                  <a:srgbClr val="DCFCE7"/>
                </a:highlight>
                <a:latin typeface="Nunito"/>
                <a:ea typeface="Nunito"/>
                <a:cs typeface="Nunito"/>
                <a:sym typeface="Nunito"/>
              </a:rPr>
              <a:t>Learn More:</a:t>
            </a:r>
            <a:r>
              <a:rPr lang="en" sz="1700">
                <a:solidFill>
                  <a:srgbClr val="000000"/>
                </a:solidFill>
                <a:highlight>
                  <a:srgbClr val="FFFFFF"/>
                </a:highlight>
                <a:latin typeface="Nunito"/>
                <a:ea typeface="Nunito"/>
                <a:cs typeface="Nunito"/>
                <a:sym typeface="Nunito"/>
              </a:rPr>
              <a:t> </a:t>
            </a:r>
            <a:r>
              <a:rPr lang="en" sz="1700" u="sng">
                <a:solidFill>
                  <a:srgbClr val="0097A7"/>
                </a:solidFill>
                <a:highlight>
                  <a:srgbClr val="FFFFFF"/>
                </a:highlight>
                <a:latin typeface="Nunito"/>
                <a:ea typeface="Nunito"/>
                <a:cs typeface="Nunito"/>
                <a:sym typeface="Nunito"/>
                <a:hlinkClick r:id="rId5">
                  <a:extLst>
                    <a:ext uri="{A12FA001-AC4F-418D-AE19-62706E023703}">
                      <ahyp:hlinkClr val="tx"/>
                    </a:ext>
                  </a:extLst>
                </a:hlinkClick>
              </a:rPr>
              <a:t>Please reach out</a:t>
            </a:r>
            <a:r>
              <a:rPr lang="en" sz="1700">
                <a:solidFill>
                  <a:srgbClr val="000000"/>
                </a:solidFill>
                <a:highlight>
                  <a:srgbClr val="FFFFFF"/>
                </a:highlight>
                <a:latin typeface="Nunito"/>
                <a:ea typeface="Nunito"/>
                <a:cs typeface="Nunito"/>
                <a:sym typeface="Nunito"/>
              </a:rPr>
              <a:t> with any questions or feedback. You can also learn more on our </a:t>
            </a:r>
            <a:r>
              <a:rPr lang="en" sz="1700" u="sng">
                <a:solidFill>
                  <a:srgbClr val="0097A7"/>
                </a:solidFill>
                <a:highlight>
                  <a:srgbClr val="FFFFFF"/>
                </a:highlight>
                <a:latin typeface="Nunito"/>
                <a:ea typeface="Nunito"/>
                <a:cs typeface="Nunito"/>
                <a:sym typeface="Nunito"/>
                <a:hlinkClick r:id="rId6">
                  <a:extLst>
                    <a:ext uri="{A12FA001-AC4F-418D-AE19-62706E023703}">
                      <ahyp:hlinkClr val="tx"/>
                    </a:ext>
                  </a:extLst>
                </a:hlinkClick>
              </a:rPr>
              <a:t>FAQ page</a:t>
            </a:r>
            <a:r>
              <a:rPr lang="en" sz="1700">
                <a:solidFill>
                  <a:srgbClr val="000000"/>
                </a:solidFill>
                <a:highlight>
                  <a:srgbClr val="FFFFFF"/>
                </a:highlight>
                <a:latin typeface="Nunito"/>
                <a:ea typeface="Nunito"/>
                <a:cs typeface="Nunito"/>
                <a:sym typeface="Nunito"/>
              </a:rPr>
              <a:t>, or get more resources at </a:t>
            </a:r>
            <a:r>
              <a:rPr lang="en" sz="1700" u="sng">
                <a:solidFill>
                  <a:srgbClr val="0097A7"/>
                </a:solidFill>
                <a:highlight>
                  <a:srgbClr val="FFFFFF"/>
                </a:highlight>
                <a:latin typeface="Nunito"/>
                <a:ea typeface="Nunito"/>
                <a:cs typeface="Nunito"/>
                <a:sym typeface="Nunito"/>
                <a:hlinkClick r:id="rId7">
                  <a:extLst>
                    <a:ext uri="{A12FA001-AC4F-418D-AE19-62706E023703}">
                      <ahyp:hlinkClr val="tx"/>
                    </a:ext>
                  </a:extLst>
                </a:hlinkClick>
              </a:rPr>
              <a:t>Diffit.me</a:t>
            </a:r>
            <a:r>
              <a:rPr lang="en" sz="1700">
                <a:solidFill>
                  <a:srgbClr val="000000"/>
                </a:solidFill>
                <a:highlight>
                  <a:srgbClr val="FFFFFF"/>
                </a:highlight>
                <a:latin typeface="Nunito"/>
                <a:ea typeface="Nunito"/>
                <a:cs typeface="Nunito"/>
                <a:sym typeface="Nunito"/>
              </a:rPr>
              <a:t>!</a:t>
            </a:r>
            <a:endParaRPr sz="1700">
              <a:latin typeface="Nunito"/>
              <a:ea typeface="Nunito"/>
              <a:cs typeface="Nunito"/>
              <a:sym typeface="Nunito"/>
            </a:endParaRPr>
          </a:p>
        </p:txBody>
      </p:sp>
      <p:sp>
        <p:nvSpPr>
          <p:cNvPr id="321" name="Google Shape;321;p30"/>
          <p:cNvSpPr txBox="1"/>
          <p:nvPr/>
        </p:nvSpPr>
        <p:spPr>
          <a:xfrm>
            <a:off x="0" y="55696"/>
            <a:ext cx="77724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700">
                <a:highlight>
                  <a:srgbClr val="FFD966"/>
                </a:highlight>
                <a:latin typeface="Tilt Warp"/>
                <a:ea typeface="Tilt Warp"/>
                <a:cs typeface="Tilt Warp"/>
                <a:sym typeface="Tilt Warp"/>
              </a:rPr>
              <a:t>TEACHER INSTRUCTION PAGE (delete this slide)</a:t>
            </a:r>
            <a:endParaRPr sz="1700">
              <a:highlight>
                <a:srgbClr val="FFD966"/>
              </a:highlight>
              <a:latin typeface="Tilt Warp"/>
              <a:ea typeface="Tilt Warp"/>
              <a:cs typeface="Tilt Warp"/>
              <a:sym typeface="Tilt Warp"/>
            </a:endParaRPr>
          </a:p>
        </p:txBody>
      </p:sp>
      <p:sp>
        <p:nvSpPr>
          <p:cNvPr id="322" name="Google Shape;322;p30"/>
          <p:cNvSpPr txBox="1"/>
          <p:nvPr/>
        </p:nvSpPr>
        <p:spPr>
          <a:xfrm>
            <a:off x="0" y="9556296"/>
            <a:ext cx="77724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rgbClr val="000000"/>
                </a:solidFill>
                <a:highlight>
                  <a:srgbClr val="FFD966"/>
                </a:highlight>
                <a:latin typeface="Tilt Warp"/>
                <a:ea typeface="Tilt Warp"/>
                <a:cs typeface="Tilt Warp"/>
                <a:sym typeface="Tilt Warp"/>
              </a:rPr>
              <a:t>TEACHER INSTRUCTION PAGE (delete this slide)</a:t>
            </a:r>
            <a:endParaRPr sz="1600">
              <a:highlight>
                <a:srgbClr val="FFD966"/>
              </a:highlight>
              <a:latin typeface="Tilt Warp"/>
              <a:ea typeface="Tilt Warp"/>
              <a:cs typeface="Tilt Warp"/>
              <a:sym typeface="Tilt Warp"/>
            </a:endParaRPr>
          </a:p>
        </p:txBody>
      </p:sp>
      <p:pic>
        <p:nvPicPr>
          <p:cNvPr id="323" name="Google Shape;323;p30"/>
          <p:cNvPicPr preferRelativeResize="0"/>
          <p:nvPr/>
        </p:nvPicPr>
        <p:blipFill>
          <a:blip r:embed="rId8">
            <a:alphaModFix/>
          </a:blip>
          <a:stretch>
            <a:fillRect/>
          </a:stretch>
        </p:blipFill>
        <p:spPr>
          <a:xfrm>
            <a:off x="144125" y="131905"/>
            <a:ext cx="446400" cy="44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1"/>
          <p:cNvSpPr txBox="1"/>
          <p:nvPr>
            <p:ph idx="1" type="subTitle"/>
          </p:nvPr>
        </p:nvSpPr>
        <p:spPr>
          <a:xfrm>
            <a:off x="1387975" y="1556150"/>
            <a:ext cx="6236400" cy="1572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29" name="Google Shape;329;p31"/>
          <p:cNvSpPr txBox="1"/>
          <p:nvPr>
            <p:ph idx="2" type="subTitle"/>
          </p:nvPr>
        </p:nvSpPr>
        <p:spPr>
          <a:xfrm>
            <a:off x="1387850" y="7975725"/>
            <a:ext cx="6236400" cy="1572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30" name="Google Shape;330;p31"/>
          <p:cNvPicPr preferRelativeResize="0"/>
          <p:nvPr/>
        </p:nvPicPr>
        <p:blipFill>
          <a:blip r:embed="rId3">
            <a:alphaModFix/>
          </a:blip>
          <a:stretch>
            <a:fillRect/>
          </a:stretch>
        </p:blipFill>
        <p:spPr>
          <a:xfrm>
            <a:off x="179700" y="3392306"/>
            <a:ext cx="7413000" cy="41698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2"/>
          <p:cNvSpPr txBox="1"/>
          <p:nvPr>
            <p:ph idx="1" type="subTitle"/>
          </p:nvPr>
        </p:nvSpPr>
        <p:spPr>
          <a:xfrm>
            <a:off x="214925" y="1275850"/>
            <a:ext cx="1428000" cy="338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1018"/>
              <a:buFont typeface="Arial"/>
              <a:buNone/>
            </a:pPr>
            <a:r>
              <a:rPr lang="en" sz="800"/>
              <a:t>autonomy</a:t>
            </a:r>
            <a:endParaRPr sz="800"/>
          </a:p>
        </p:txBody>
      </p:sp>
      <p:sp>
        <p:nvSpPr>
          <p:cNvPr id="336" name="Google Shape;336;p32"/>
          <p:cNvSpPr txBox="1"/>
          <p:nvPr>
            <p:ph idx="2" type="subTitle"/>
          </p:nvPr>
        </p:nvSpPr>
        <p:spPr>
          <a:xfrm>
            <a:off x="1676775" y="1275850"/>
            <a:ext cx="1428000" cy="338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1018"/>
              <a:buFont typeface="Arial"/>
              <a:buNone/>
            </a:pPr>
            <a:r>
              <a:rPr lang="en" sz="800"/>
              <a:t>fealty</a:t>
            </a:r>
            <a:endParaRPr sz="800"/>
          </a:p>
        </p:txBody>
      </p:sp>
      <p:sp>
        <p:nvSpPr>
          <p:cNvPr id="337" name="Google Shape;337;p32"/>
          <p:cNvSpPr txBox="1"/>
          <p:nvPr>
            <p:ph idx="3" type="subTitle"/>
          </p:nvPr>
        </p:nvSpPr>
        <p:spPr>
          <a:xfrm>
            <a:off x="3138625" y="1275850"/>
            <a:ext cx="1428000" cy="338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1018"/>
              <a:buFont typeface="Arial"/>
              <a:buNone/>
            </a:pPr>
            <a:r>
              <a:rPr lang="en" sz="800"/>
              <a:t>prosaic</a:t>
            </a:r>
            <a:endParaRPr sz="800"/>
          </a:p>
        </p:txBody>
      </p:sp>
      <p:sp>
        <p:nvSpPr>
          <p:cNvPr id="338" name="Google Shape;338;p32"/>
          <p:cNvSpPr txBox="1"/>
          <p:nvPr>
            <p:ph idx="4" type="subTitle"/>
          </p:nvPr>
        </p:nvSpPr>
        <p:spPr>
          <a:xfrm>
            <a:off x="4600475" y="1275850"/>
            <a:ext cx="1428000" cy="338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1018"/>
              <a:buFont typeface="Arial"/>
              <a:buNone/>
            </a:pPr>
            <a:r>
              <a:rPr lang="en" sz="900"/>
              <a:t>rhetoric</a:t>
            </a:r>
            <a:endParaRPr sz="900"/>
          </a:p>
        </p:txBody>
      </p:sp>
      <p:sp>
        <p:nvSpPr>
          <p:cNvPr id="339" name="Google Shape;339;p32"/>
          <p:cNvSpPr txBox="1"/>
          <p:nvPr>
            <p:ph idx="5" type="subTitle"/>
          </p:nvPr>
        </p:nvSpPr>
        <p:spPr>
          <a:xfrm>
            <a:off x="6106725" y="1275850"/>
            <a:ext cx="1428000" cy="338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1018"/>
              <a:buFont typeface="Arial"/>
              <a:buNone/>
            </a:pPr>
            <a:r>
              <a:rPr lang="en" sz="800"/>
              <a:t>turning point</a:t>
            </a:r>
            <a:endParaRPr sz="800"/>
          </a:p>
        </p:txBody>
      </p:sp>
      <p:sp>
        <p:nvSpPr>
          <p:cNvPr id="340" name="Google Shape;340;p32"/>
          <p:cNvSpPr txBox="1"/>
          <p:nvPr/>
        </p:nvSpPr>
        <p:spPr>
          <a:xfrm>
            <a:off x="138625" y="1614550"/>
            <a:ext cx="15411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1"/>
                </a:solidFill>
                <a:latin typeface="Nunito"/>
                <a:ea typeface="Nunito"/>
                <a:cs typeface="Nunito"/>
                <a:sym typeface="Nunito"/>
              </a:rPr>
              <a:t>the right or condition of self-government, especially in a particular sphere.</a:t>
            </a:r>
            <a:endParaRPr sz="1000"/>
          </a:p>
        </p:txBody>
      </p:sp>
      <p:sp>
        <p:nvSpPr>
          <p:cNvPr id="341" name="Google Shape;341;p32"/>
          <p:cNvSpPr txBox="1"/>
          <p:nvPr/>
        </p:nvSpPr>
        <p:spPr>
          <a:xfrm>
            <a:off x="1624650" y="1638625"/>
            <a:ext cx="14280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Nunito"/>
                <a:ea typeface="Nunito"/>
                <a:cs typeface="Nunito"/>
                <a:sym typeface="Nunito"/>
              </a:rPr>
              <a:t>loyalty and allegiance to a superior or sovereign.</a:t>
            </a:r>
            <a:endParaRPr sz="1100"/>
          </a:p>
        </p:txBody>
      </p:sp>
      <p:sp>
        <p:nvSpPr>
          <p:cNvPr id="342" name="Google Shape;342;p32"/>
          <p:cNvSpPr txBox="1"/>
          <p:nvPr/>
        </p:nvSpPr>
        <p:spPr>
          <a:xfrm>
            <a:off x="3123025" y="1638625"/>
            <a:ext cx="14280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Nunito"/>
                <a:ea typeface="Nunito"/>
                <a:cs typeface="Nunito"/>
                <a:sym typeface="Nunito"/>
              </a:rPr>
              <a:t>lacking poetic beauty; commonplace or dull.</a:t>
            </a:r>
            <a:endParaRPr sz="1100"/>
          </a:p>
        </p:txBody>
      </p:sp>
      <p:sp>
        <p:nvSpPr>
          <p:cNvPr id="343" name="Google Shape;343;p32"/>
          <p:cNvSpPr txBox="1"/>
          <p:nvPr/>
        </p:nvSpPr>
        <p:spPr>
          <a:xfrm>
            <a:off x="4554110" y="1638635"/>
            <a:ext cx="15411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1"/>
                </a:solidFill>
                <a:latin typeface="Nunito"/>
                <a:ea typeface="Nunito"/>
                <a:cs typeface="Nunito"/>
                <a:sym typeface="Nunito"/>
              </a:rPr>
              <a:t>the art of effective or persuasive speaking or writing, especially the use of figures of speech and other compositional techniques.</a:t>
            </a:r>
            <a:endParaRPr sz="800"/>
          </a:p>
        </p:txBody>
      </p:sp>
      <p:sp>
        <p:nvSpPr>
          <p:cNvPr id="344" name="Google Shape;344;p32"/>
          <p:cNvSpPr txBox="1"/>
          <p:nvPr/>
        </p:nvSpPr>
        <p:spPr>
          <a:xfrm>
            <a:off x="6074000" y="1638625"/>
            <a:ext cx="14280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dk1"/>
                </a:solidFill>
                <a:latin typeface="Nunito"/>
                <a:ea typeface="Nunito"/>
                <a:cs typeface="Nunito"/>
                <a:sym typeface="Nunito"/>
              </a:rPr>
              <a:t>a time at which a decisive change in a situation occurs, especially one with beneficial results.</a:t>
            </a:r>
            <a:endParaRPr sz="900"/>
          </a:p>
        </p:txBody>
      </p:sp>
      <p:sp>
        <p:nvSpPr>
          <p:cNvPr id="345" name="Google Shape;345;p32"/>
          <p:cNvSpPr txBox="1"/>
          <p:nvPr>
            <p:ph idx="6" type="subTitle"/>
          </p:nvPr>
        </p:nvSpPr>
        <p:spPr>
          <a:xfrm>
            <a:off x="288300" y="3517217"/>
            <a:ext cx="2242200" cy="1413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46" name="Google Shape;346;p32"/>
          <p:cNvSpPr txBox="1"/>
          <p:nvPr>
            <p:ph idx="7" type="subTitle"/>
          </p:nvPr>
        </p:nvSpPr>
        <p:spPr>
          <a:xfrm>
            <a:off x="2731313" y="3517229"/>
            <a:ext cx="2242200" cy="1413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47" name="Google Shape;347;p32"/>
          <p:cNvSpPr txBox="1"/>
          <p:nvPr>
            <p:ph idx="8" type="subTitle"/>
          </p:nvPr>
        </p:nvSpPr>
        <p:spPr>
          <a:xfrm>
            <a:off x="5174338" y="3543892"/>
            <a:ext cx="2242200" cy="1413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48" name="Google Shape;348;p32"/>
          <p:cNvSpPr txBox="1"/>
          <p:nvPr>
            <p:ph idx="9" type="subTitle"/>
          </p:nvPr>
        </p:nvSpPr>
        <p:spPr>
          <a:xfrm>
            <a:off x="262946" y="8441592"/>
            <a:ext cx="7246500" cy="100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3"/>
          <p:cNvSpPr txBox="1"/>
          <p:nvPr>
            <p:ph idx="1" type="subTitle"/>
          </p:nvPr>
        </p:nvSpPr>
        <p:spPr>
          <a:xfrm>
            <a:off x="400956" y="1168163"/>
            <a:ext cx="5091900" cy="8265300"/>
          </a:xfrm>
          <a:prstGeom prst="rect">
            <a:avLst/>
          </a:prstGeom>
        </p:spPr>
        <p:txBody>
          <a:bodyPr anchorCtr="0" anchor="t" bIns="91425" lIns="91425" spcFirstLastPara="1" rIns="91425" wrap="square" tIns="91425">
            <a:noAutofit/>
          </a:bodyPr>
          <a:lstStyle/>
          <a:p>
            <a:pPr indent="182880" lvl="0" marL="0" rtl="0" algn="l">
              <a:spcBef>
                <a:spcPts val="0"/>
              </a:spcBef>
              <a:spcAft>
                <a:spcPts val="0"/>
              </a:spcAft>
              <a:buNone/>
            </a:pPr>
            <a:r>
              <a:rPr lang="en" sz="300"/>
              <a:t>Hi, I'm John Green. This is Crash Course US History, and today we come at last to the Civil War, the conflict that in many ways created a nation. So here's what you won't be getting today. We will not be describing battles and tactics. If that's your bag, might I suggest Ken Burns or if you prefer books, like 1000 authors, my favorites being James McPherson and Shelby Foote. And 2. We won't be bashing and/or praising Abraham Lincoln very much, although we do have multiple Lincolns here because we've heard that's good for ratings. I mean, to watch or read certain accounts, you would think that the Civil War was a lengthy chess game played by Abraham Lincoln against his cunning opponent Abraham Lincoln, but of course there were other people involved. We are going to quote a fair bit of Lincoln, though, because, you know, that won Tony Kushner an Academy Award nomination.</a:t>
            </a:r>
            <a:endParaRPr sz="300"/>
          </a:p>
          <a:p>
            <a:pPr indent="182880" lvl="0" marL="0" rtl="0" algn="l">
              <a:spcBef>
                <a:spcPts val="0"/>
              </a:spcBef>
              <a:spcAft>
                <a:spcPts val="0"/>
              </a:spcAft>
              <a:buNone/>
            </a:pPr>
            <a:r>
              <a:rPr lang="en" sz="300"/>
              <a:t> 3. We won't be claiming that the Civil War was somehow secretly about something other than slavery, because that is just so early 20th century. And 4. There will not be a lot of jokes today because hahaha 700,000 people died. Mr. Green, actually only 680,000 people died. Yeah, it depends on how you count, you sniveling little ghoul. But recent estimates are between 680,000 and 800,000 total casualties. Deadlier for Americans than the American Revolution, World War I, World War II, and Vietnam combined. So let's start with some basic facts about the American Civil War. 1861 to 1865, which corresponded with the presidency of Abraham Lincoln. The Union, or more colloquially the North, fought against the forces of the Confederate States of America, or the South. Sometimes people call the Union 'the blue' and the confederates 'the gray,' but in fact the uniforms weren't very uniform, they were all different kinds of color.</a:t>
            </a:r>
            <a:endParaRPr sz="300"/>
          </a:p>
          <a:p>
            <a:pPr indent="182880" lvl="0" marL="0" rtl="0" algn="l">
              <a:spcBef>
                <a:spcPts val="0"/>
              </a:spcBef>
              <a:spcAft>
                <a:spcPts val="0"/>
              </a:spcAft>
              <a:buNone/>
            </a:pPr>
            <a:r>
              <a:rPr lang="en" sz="300"/>
              <a:t> And also, with all that dirt and blood, they were all just brown. Alright, let's go to the Thought Bubble. You'll notice from this map that not all the states that held slaves were part of the Confederacy. The border states of Kentucky, Missouri, Delaware and Maryland allowed slavery and never left the United States. All of these border states were critical to the Union--Maryland was north of the nation's capitol in Washington D.C.; Kentucky controlled the Ohio River; Missouri was the gateway to the West; Delaware actually wasn't that important. So none of that should be particularly controversial, unless you're from Delaware, but the causes of the war, that's another story. The Civil War was about slavery--actual historians will back me up on this, like David Goldfield, who wrote, "Both Northerners and Southerners recognized slavery as the immediate cause of the Civil War.</a:t>
            </a:r>
            <a:endParaRPr sz="300"/>
          </a:p>
          <a:p>
            <a:pPr indent="182880" lvl="0" marL="0" rtl="0" algn="l">
              <a:spcBef>
                <a:spcPts val="0"/>
              </a:spcBef>
              <a:spcAft>
                <a:spcPts val="0"/>
              </a:spcAft>
              <a:buNone/>
            </a:pPr>
            <a:r>
              <a:rPr lang="en" sz="300"/>
              <a:t>" Also, Lincoln said in his second inaugural address, "One eighth of the whole population were colored slaves, not distributed generally over the Union, but localized in the southern part of it. These slaves constituted a peculiar and powerful interest. All knew that this interest was, somehow, the cause of the war.That said, in comments lots of people will be like, the war was about agriculture versus industry, or the states’ rights to protect themselves from the tyranny of a big federal government, but if it were REALLY about that, the Civil War would’ve started during the Nullification crisis in the 1830s, when-- as I’m sure you’ll remember--Andrew Jackson said that South Carolina couldn’t declare a federal tariff null in their state. Why didn’t that cause a Civil War? The Confederate government passed the first conscription act in American history, implemented national taxes, created a national currency, and had a government bureaucracy of about 70,000 people, more than the federal bureaucracy in Washington D.C. Thanks, Thought Bubble.</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That said, in the beginning of the war, Lincoln deliberately tried to downplay the slavery angle, arguing that the war was only about preserving “the Union.” But the war was also about religion, for both sides. As David Goldfield put it, “In protecting the Revolutionary ideals, northerners would preserve God’s plan to extend democracy and Christianity across an unbroken continent and around the world. Southerners welcomed a war to create a nation more perfect in its fealty to God than the one they had left.” But it’s also important to remember that regular soldiers often had more prosaic reasons for going off to fight, as you will eventually learn when you are forced to read The Red Badge of Courage, Goldfield tells the story of one Alabamian who enlisted only after his girlfriend mailed him a dress and told him he should start wearing if he wasn’t willing to go fight.</a:t>
            </a:r>
            <a:endParaRPr sz="300"/>
          </a:p>
          <a:p>
            <a:pPr indent="182880" lvl="0" marL="0" rtl="0" algn="l">
              <a:spcBef>
                <a:spcPts val="0"/>
              </a:spcBef>
              <a:spcAft>
                <a:spcPts val="0"/>
              </a:spcAft>
              <a:buNone/>
            </a:pPr>
            <a:r>
              <a:rPr lang="en" sz="300"/>
              <a:t> And for Northerners, Union, religion and an end to slavery mixed together to form a potent rationale for war. It’s summed up nicely by Julia Ward Howe’s words to the song that would become famous as the Battle Hymn of the Republic: “As he died to make men holy, let us die to make men free.” You thought I was going to sing, but you were wrong.</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So spoiler alert the Union won the war, which in a sense was unsurprising, because they had massive advantages: For starters, they had many more people, approximately 22 million as compared to 9 million in the South, of whom 3.5 million were slaves and therefore unlikely to be sympathetic to the Southern cause. Also, the north manufactured more than 90% of all goods in America; its factories turned out 17 times more textiles than the South, 30 times more shoes and boots, 13 times more iron, and 32 times more firearms.</a:t>
            </a:r>
            <a:endParaRPr sz="300"/>
          </a:p>
          <a:p>
            <a:pPr indent="182880" lvl="0" marL="0" rtl="0" algn="l">
              <a:spcBef>
                <a:spcPts val="0"/>
              </a:spcBef>
              <a:spcAft>
                <a:spcPts val="0"/>
              </a:spcAft>
              <a:buNone/>
            </a:pPr>
            <a:r>
              <a:rPr lang="en" sz="300"/>
              <a:t> Plus, at the outbreak of the war the North had twenty thousand miles of railroad compared with the South’s ten thousand. This made it easier for the Union to move its army, which over the course of the war enlisted more than 2 million men, compared with 900,000 for the Confederacy. Even northern agriculture was also more productive, taking greater advantage of mechanization than southern farmers did. Really the only advantage the south had was better leaders, like most of the tactically famous generals of the Civil War, Robert E.Lee, Stonewall Jackson, J. E. B. Stewart, etc., were Southerners. And also, by the way, they all had great last words. Lee said "Strike the tent," Stonewall Jackson said "Let us cross over the river and rest under the shade of those trees," and JEB Stuart after being mortally wounded in battle said to his close friend and lieutenant, "Honey-bun, how do I look in the face?</a:t>
            </a:r>
            <a:endParaRPr sz="300"/>
          </a:p>
          <a:p>
            <a:pPr indent="182880" lvl="0" marL="0" rtl="0" algn="l">
              <a:spcBef>
                <a:spcPts val="0"/>
              </a:spcBef>
              <a:spcAft>
                <a:spcPts val="0"/>
              </a:spcAft>
              <a:buNone/>
            </a:pPr>
            <a:r>
              <a:rPr lang="en" sz="300"/>
              <a:t>" Famous Union general Ulysses Grant's last word was "Water," which isn't near so good, but he said that last word after having survived the war and getting to be, like, President of the United States and stuff. Right but anyway, this all raises an interesting question: Was the result of the war a foregone conclusion? The Confederacy had to create a nation from scratch and build national unity among people who were committed to the autonomy of their individual home states. So that's a problem. And, then there was the issue of overcoming class conflicts, especially when the ruling class was often exempted from actually fighting in the war. But when you put aside all that nation-building stuff and just focus on the actual fighting of the war, the question of the union's inevitable win becomes much trickier.</a:t>
            </a:r>
            <a:endParaRPr sz="300"/>
          </a:p>
          <a:p>
            <a:pPr indent="182880" lvl="0" marL="0" rtl="0" algn="l">
              <a:spcBef>
                <a:spcPts val="0"/>
              </a:spcBef>
              <a:spcAft>
                <a:spcPts val="0"/>
              </a:spcAft>
              <a:buNone/>
            </a:pPr>
            <a:r>
              <a:rPr lang="en" sz="300"/>
              <a:t> Some have argued that all the Confederacy really to do was outlast the Northern efforts to bring them back into the Union, like Washington had to do against the British. And the idea was that the war of attrition would eventually wear down northern resolve. But, there were two problems with this theory. First, the North had such superiority in its resources that it would take a long time to wear down. Secondly, fighting a war of attrition would be costly to the South, as well and their resources would be depleted long before the North's. Oh it's time for the Mystery Document? The rules here are simple. Woah! That was intense. I try to identify the author of the Mystery Document. If I am right, I do not get shocked, but I'm never right because Stan makes it too hard. Alright, let's see what we've got today.</a:t>
            </a:r>
            <a:endParaRPr sz="300"/>
          </a:p>
          <a:p>
            <a:pPr indent="182880" lvl="0" marL="0" rtl="0" algn="l">
              <a:spcBef>
                <a:spcPts val="0"/>
              </a:spcBef>
              <a:spcAft>
                <a:spcPts val="0"/>
              </a:spcAft>
              <a:buNone/>
            </a:pPr>
            <a:r>
              <a:rPr lang="en" sz="300"/>
              <a:t> "I therefore determined, first, to use the greatest number of troops practicable against the armed force of the enemy, preventing him from using the same force at different seasons [and] second, to hammer continuously against the armed force of the enemy and his resources, until by mere attrition ... there should be nothing left to him but submission." Okay so the strategy of attrition was a Confederate strategy. But, Stan is a jerk. But it talks about the enemy AND HIS RESOURCES, which was kind of a Union focus. And more importantly, it talks about preventing him from using the same force at different seasons. That makes me think it is a Union general. Final answer Ulysses S. Grant. OH HOW DO YOU LIKE THEM APPLES. Grant was different from previous Union generals in that he was willing to sustain enormous casualties in pursuit of his goal to wear down the South.</a:t>
            </a:r>
            <a:endParaRPr sz="300"/>
          </a:p>
          <a:p>
            <a:pPr indent="182880" lvl="0" marL="0" rtl="0" algn="l">
              <a:spcBef>
                <a:spcPts val="0"/>
              </a:spcBef>
              <a:spcAft>
                <a:spcPts val="0"/>
              </a:spcAft>
              <a:buNone/>
            </a:pPr>
            <a:r>
              <a:rPr lang="en" sz="300"/>
              <a:t> Because of this, Grant was branded a butcher, like he was willing to weather incredible losses including the 52,000 men -- 41% of his army -- who were injured or killed at the battles of the Wilderness and Cold Harbor.But his grim determination not just to defeat but to destroy his opponent is what made Grant one of the first truly modern generals and also the most successful leader the Union found. So, Grant’s brutal strategy coupled with the vast superiority in Northern resources suggests that the outcome of the Civil war really was inevitable, but it also points to some of the reasons to be cautious about that conclusion.</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First off, it took three years before the Union actually fully adopted Grant’s strategy, and between 1861 and 1864 it was possible that Southern victories would eventually force the Union to give in. I mean, the Union lost a lot of battles in the first two years, largely due to ineffective General-ing and nothing saps a nation’s motivation for war like losing.</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Now, some argue that the North had superior motivation to prosecute the war because they had God on their side and they were against slavery, but that’s also pretty problematic. I mean, for many men who joined the federal army, a war to end slavery had very little appeal, especially poor enlistees who might be afraid that newly-freed slaves would compete with them for jobs. Also, while we are correct in considering slavery unjust, southerners who took up arms for the Confederacy saw themselves as engaged in a fight for their own freedom, rather than a fight to protect slavery.</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The truth is, when it comes to fighting, motivation is a very tricky business, and I’m most comfortable agreeing with James McPherson who argued that motivation waxes and wanes with victory, and that the outcome of the war was contingent on a number of turning points. And we’re just gonna discuss two of the most important: July 1863 and August 1864.</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July 1863 saw two of the most important Union victories in the whole war. In the western theater, General Grant laid siege to and captured Vicksburg Mississippi, thus giving the federals control of the lower Mississippi river. I mean, by then, the North already had New Orleans, which made it pretty much impossible for the Confederates to ship cotton or anything else along the Mississippi River. After that, Grant was able to turn his attention to the east with the aforementioned hammering of the enemy and their resources.</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More famously, especially in the eastern part of the United States, the first three days of July 1863 saw the battle of Gettysburg in Pennsylvania. This was General Lee’s furthest major offensive in the north and had he won the battle it is likely that panic would have set in in places like Philadelphia and maybe even New York.</a:t>
            </a:r>
            <a:endParaRPr sz="300"/>
          </a:p>
          <a:p>
            <a:pPr indent="182880" lvl="0" marL="0" rtl="0" algn="l">
              <a:spcBef>
                <a:spcPts val="0"/>
              </a:spcBef>
              <a:spcAft>
                <a:spcPts val="0"/>
              </a:spcAft>
              <a:buNone/>
            </a:pPr>
            <a:r>
              <a:rPr lang="en" sz="300"/>
              <a:t> Actually panic did overcome New York in draft riots that killed more than 100 people and only ended after troops from Gettysburg were called in. I’m not going to go into detail about either of these battles, but they shifted the tide of the war in favor of the North, although not enough to bring the war to a quick end. Confederate forces would never again threaten a northern city.</a:t>
            </a:r>
            <a:endParaRPr sz="300"/>
          </a:p>
          <a:p>
            <a:pPr indent="182880" lvl="0" marL="0" rtl="0" algn="l">
              <a:spcBef>
                <a:spcPts val="0"/>
              </a:spcBef>
              <a:spcAft>
                <a:spcPts val="0"/>
              </a:spcAft>
              <a:buNone/>
            </a:pPr>
            <a:r>
              <a:t/>
            </a:r>
            <a:endParaRPr sz="300"/>
          </a:p>
          <a:p>
            <a:pPr indent="182880" lvl="0" marL="0" rtl="0" algn="l">
              <a:spcBef>
                <a:spcPts val="0"/>
              </a:spcBef>
              <a:spcAft>
                <a:spcPts val="0"/>
              </a:spcAft>
              <a:buNone/>
            </a:pPr>
            <a:r>
              <a:rPr lang="en" sz="300"/>
              <a:t>August 1864 saw another turning point that really spelled the doom of the Confederacy, and that was when Union general Sherman took Atlanta. Atlanta was a railroad hub and manufacturing center but its capture was more significant politically than militarily.Because it happened close to the election of 1864, and that American election was really the last time that the Confederate states of America could have won the Civil War.</a:t>
            </a:r>
            <a:endParaRPr sz="300"/>
          </a:p>
          <a:p>
            <a:pPr indent="182880" lvl="0" marL="0" rtl="0" algn="l">
              <a:spcBef>
                <a:spcPts val="0"/>
              </a:spcBef>
              <a:spcAft>
                <a:spcPts val="0"/>
              </a:spcAft>
              <a:buNone/>
            </a:pPr>
            <a:r>
              <a:rPr lang="en" sz="300"/>
              <a:t> It’s easy to forget this, but Lincoln actually had to run for reelection during the Civil War, and by the summer of 1864, the war was pretty unpopular and it looked like Lincoln might lose. The capture of Atlanta changed public opinion about Lincoln and meant that his Democratic opponent and former top general George McClellan didn’t stand a chance of winning, which was really significant for the war because Lincoln was committed to ending it with a Union victory and McClellan, meh. I think it says a lot about American history that in the end the war’s outcome was insured not just by military victories but by a political one. Next week, we’ll examine the effects of the Civil War and the enduring questions that have arisen out of it, such as who, exactly, freed the slaves? But, until then, thanks for watching.</a:t>
            </a:r>
            <a:endParaRPr sz="300"/>
          </a:p>
          <a:p>
            <a:pPr indent="182880" lvl="0" marL="0" rtl="0" algn="l">
              <a:spcBef>
                <a:spcPts val="0"/>
              </a:spcBef>
              <a:spcAft>
                <a:spcPts val="0"/>
              </a:spcAft>
              <a:buNone/>
            </a:pPr>
            <a:r>
              <a:rPr lang="en" sz="300"/>
              <a:t> Crash Course is produced and directed by Stan Muller. The script supervisor is Meredith Danko. Our show is written by my high school history teacher, Raoul Meyer, and myself. Our graphics team is Thought Café. And our associate producer is Danica Johnson, also responsible for felt Abraham Lincoln. If you want to suggest captions for the libertage, you can do so in comments where you can also ask questions about today’s video that will be answered by our team of historians. Thanks for watching Crash Course and as we say in my hometown, don’t forget to be awesome.</a:t>
            </a:r>
            <a:endParaRPr sz="300"/>
          </a:p>
          <a:p>
            <a:pPr indent="182880" lvl="0" marL="0" rtl="0" algn="l">
              <a:spcBef>
                <a:spcPts val="0"/>
              </a:spcBef>
              <a:spcAft>
                <a:spcPts val="0"/>
              </a:spcAft>
              <a:buNone/>
            </a:pPr>
            <a:r>
              <a:t/>
            </a:r>
            <a:endParaRPr sz="300"/>
          </a:p>
        </p:txBody>
      </p:sp>
      <p:sp>
        <p:nvSpPr>
          <p:cNvPr id="354" name="Google Shape;354;p33"/>
          <p:cNvSpPr txBox="1"/>
          <p:nvPr>
            <p:ph idx="2" type="subTitle"/>
          </p:nvPr>
        </p:nvSpPr>
        <p:spPr>
          <a:xfrm>
            <a:off x="5929666" y="1087051"/>
            <a:ext cx="1539000" cy="8286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4"/>
          <p:cNvSpPr txBox="1"/>
          <p:nvPr>
            <p:ph idx="4" type="subTitle"/>
          </p:nvPr>
        </p:nvSpPr>
        <p:spPr>
          <a:xfrm>
            <a:off x="5015450" y="5150713"/>
            <a:ext cx="2396100" cy="15195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1000"/>
              </a:spcAft>
              <a:buNone/>
            </a:pPr>
            <a:r>
              <a:t/>
            </a:r>
            <a:endParaRPr sz="1400"/>
          </a:p>
        </p:txBody>
      </p:sp>
      <p:sp>
        <p:nvSpPr>
          <p:cNvPr id="360" name="Google Shape;360;p34"/>
          <p:cNvSpPr txBox="1"/>
          <p:nvPr>
            <p:ph idx="2" type="subTitle"/>
          </p:nvPr>
        </p:nvSpPr>
        <p:spPr>
          <a:xfrm>
            <a:off x="5015450" y="2258788"/>
            <a:ext cx="2396100" cy="15195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1000"/>
              </a:spcAft>
              <a:buNone/>
            </a:pPr>
            <a:r>
              <a:t/>
            </a:r>
            <a:endParaRPr sz="1400"/>
          </a:p>
        </p:txBody>
      </p:sp>
      <p:sp>
        <p:nvSpPr>
          <p:cNvPr id="361" name="Google Shape;361;p34"/>
          <p:cNvSpPr txBox="1"/>
          <p:nvPr>
            <p:ph idx="5" type="subTitle"/>
          </p:nvPr>
        </p:nvSpPr>
        <p:spPr>
          <a:xfrm>
            <a:off x="361000" y="7865300"/>
            <a:ext cx="4393500" cy="1703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000"/>
              <a:t>A) It ensured a victory for his Democratic opponent, George McClellan.</a:t>
            </a:r>
            <a:endParaRPr sz="1000"/>
          </a:p>
          <a:p>
            <a:pPr indent="0" lvl="0" marL="0" rtl="0" algn="l">
              <a:lnSpc>
                <a:spcPct val="100000"/>
              </a:lnSpc>
              <a:spcBef>
                <a:spcPts val="1000"/>
              </a:spcBef>
              <a:spcAft>
                <a:spcPts val="0"/>
              </a:spcAft>
              <a:buNone/>
            </a:pPr>
            <a:r>
              <a:rPr lang="en" sz="1000"/>
              <a:t>B) It changed public opinion about Lincoln and secured his chances of winning.</a:t>
            </a:r>
            <a:endParaRPr sz="1000"/>
          </a:p>
          <a:p>
            <a:pPr indent="0" lvl="0" marL="0" rtl="0" algn="l">
              <a:lnSpc>
                <a:spcPct val="100000"/>
              </a:lnSpc>
              <a:spcBef>
                <a:spcPts val="1000"/>
              </a:spcBef>
              <a:spcAft>
                <a:spcPts val="0"/>
              </a:spcAft>
              <a:buNone/>
            </a:pPr>
            <a:r>
              <a:rPr lang="en" sz="1000"/>
              <a:t>C) It had no political implications and only affected military strategy.</a:t>
            </a:r>
            <a:endParaRPr sz="1000"/>
          </a:p>
          <a:p>
            <a:pPr indent="0" lvl="0" marL="0" rtl="0" algn="l">
              <a:lnSpc>
                <a:spcPct val="100000"/>
              </a:lnSpc>
              <a:spcBef>
                <a:spcPts val="1000"/>
              </a:spcBef>
              <a:spcAft>
                <a:spcPts val="1000"/>
              </a:spcAft>
              <a:buNone/>
            </a:pPr>
            <a:r>
              <a:rPr lang="en" sz="1000"/>
              <a:t>D) It caused a shift in the Union's focus from the war to the election.</a:t>
            </a:r>
            <a:endParaRPr sz="1000"/>
          </a:p>
        </p:txBody>
      </p:sp>
      <p:sp>
        <p:nvSpPr>
          <p:cNvPr id="362" name="Google Shape;362;p34"/>
          <p:cNvSpPr txBox="1"/>
          <p:nvPr>
            <p:ph idx="1" type="subTitle"/>
          </p:nvPr>
        </p:nvSpPr>
        <p:spPr>
          <a:xfrm>
            <a:off x="361000" y="2074898"/>
            <a:ext cx="4393500" cy="170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A) The Union had better leaders and superior motivation.</a:t>
            </a:r>
            <a:endParaRPr sz="1000"/>
          </a:p>
          <a:p>
            <a:pPr indent="0" lvl="0" marL="0" rtl="0" algn="l">
              <a:spcBef>
                <a:spcPts val="1200"/>
              </a:spcBef>
              <a:spcAft>
                <a:spcPts val="0"/>
              </a:spcAft>
              <a:buNone/>
            </a:pPr>
            <a:r>
              <a:rPr lang="en" sz="1000"/>
              <a:t>B) The Union had more people, factories, and resources.</a:t>
            </a:r>
            <a:endParaRPr sz="1000"/>
          </a:p>
          <a:p>
            <a:pPr indent="0" lvl="0" marL="0" rtl="0" algn="l">
              <a:spcBef>
                <a:spcPts val="1200"/>
              </a:spcBef>
              <a:spcAft>
                <a:spcPts val="0"/>
              </a:spcAft>
              <a:buNone/>
            </a:pPr>
            <a:r>
              <a:rPr lang="en" sz="1000"/>
              <a:t>C) The Union had control of the lower Mississippi River and Atlanta.</a:t>
            </a:r>
            <a:endParaRPr sz="1000"/>
          </a:p>
          <a:p>
            <a:pPr indent="0" lvl="0" marL="0" rtl="0" algn="l">
              <a:spcBef>
                <a:spcPts val="1200"/>
              </a:spcBef>
              <a:spcAft>
                <a:spcPts val="1200"/>
              </a:spcAft>
              <a:buNone/>
            </a:pPr>
            <a:r>
              <a:rPr lang="en" sz="1000"/>
              <a:t>D) The Union had a stronger belief in God and a greater desire to end slavery.</a:t>
            </a:r>
            <a:endParaRPr sz="1000"/>
          </a:p>
        </p:txBody>
      </p:sp>
      <p:sp>
        <p:nvSpPr>
          <p:cNvPr id="363" name="Google Shape;363;p34"/>
          <p:cNvSpPr txBox="1"/>
          <p:nvPr>
            <p:ph idx="3" type="subTitle"/>
          </p:nvPr>
        </p:nvSpPr>
        <p:spPr>
          <a:xfrm>
            <a:off x="361000" y="4970100"/>
            <a:ext cx="4393500" cy="170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t>A) They marked turning points in the war that shifted the tide in favor of the Confederacy.</a:t>
            </a:r>
            <a:endParaRPr sz="900"/>
          </a:p>
          <a:p>
            <a:pPr indent="0" lvl="0" marL="0" rtl="0" algn="l">
              <a:spcBef>
                <a:spcPts val="1200"/>
              </a:spcBef>
              <a:spcAft>
                <a:spcPts val="0"/>
              </a:spcAft>
              <a:buNone/>
            </a:pPr>
            <a:r>
              <a:rPr lang="en" sz="900"/>
              <a:t>B) They led to panic in northern cities and ultimately resulted in Confederate victories.</a:t>
            </a:r>
            <a:endParaRPr sz="900"/>
          </a:p>
          <a:p>
            <a:pPr indent="0" lvl="0" marL="0" rtl="0" algn="l">
              <a:spcBef>
                <a:spcPts val="1200"/>
              </a:spcBef>
              <a:spcAft>
                <a:spcPts val="0"/>
              </a:spcAft>
              <a:buNone/>
            </a:pPr>
            <a:r>
              <a:rPr lang="en" sz="900"/>
              <a:t>C) They were major Union victories that weakened the Confederacy and boosted Northern morale.</a:t>
            </a:r>
            <a:endParaRPr sz="900"/>
          </a:p>
          <a:p>
            <a:pPr indent="0" lvl="0" marL="0" rtl="0" algn="l">
              <a:spcBef>
                <a:spcPts val="1200"/>
              </a:spcBef>
              <a:spcAft>
                <a:spcPts val="1200"/>
              </a:spcAft>
              <a:buNone/>
            </a:pPr>
            <a:r>
              <a:rPr lang="en" sz="900"/>
              <a:t>D) They were inconsequential battles that had no impact on the outcome of the war.</a:t>
            </a:r>
            <a:endParaRPr sz="900"/>
          </a:p>
        </p:txBody>
      </p:sp>
      <p:sp>
        <p:nvSpPr>
          <p:cNvPr id="364" name="Google Shape;364;p34"/>
          <p:cNvSpPr txBox="1"/>
          <p:nvPr>
            <p:ph idx="6" type="subTitle"/>
          </p:nvPr>
        </p:nvSpPr>
        <p:spPr>
          <a:xfrm>
            <a:off x="5056700" y="8065062"/>
            <a:ext cx="2313600" cy="1519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65" name="Google Shape;365;p34"/>
          <p:cNvSpPr txBox="1"/>
          <p:nvPr>
            <p:ph idx="7" type="subTitle"/>
          </p:nvPr>
        </p:nvSpPr>
        <p:spPr>
          <a:xfrm>
            <a:off x="1182975" y="1118025"/>
            <a:ext cx="6228300" cy="5223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000"/>
              <a:t>1. According to the text, what were some advantages that the Union had over the Confederacy during the Civil War?</a:t>
            </a:r>
            <a:endParaRPr sz="1000"/>
          </a:p>
        </p:txBody>
      </p:sp>
      <p:sp>
        <p:nvSpPr>
          <p:cNvPr id="366" name="Google Shape;366;p34"/>
          <p:cNvSpPr txBox="1"/>
          <p:nvPr>
            <p:ph idx="8" type="subTitle"/>
          </p:nvPr>
        </p:nvSpPr>
        <p:spPr>
          <a:xfrm>
            <a:off x="1182975" y="3992575"/>
            <a:ext cx="6228300" cy="5223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2. What was the significance of the battles of Gettysburg and Vicksburg?</a:t>
            </a:r>
            <a:endParaRPr/>
          </a:p>
        </p:txBody>
      </p:sp>
      <p:sp>
        <p:nvSpPr>
          <p:cNvPr id="367" name="Google Shape;367;p34"/>
          <p:cNvSpPr txBox="1"/>
          <p:nvPr>
            <p:ph idx="9" type="subTitle"/>
          </p:nvPr>
        </p:nvSpPr>
        <p:spPr>
          <a:xfrm>
            <a:off x="1182975" y="6913075"/>
            <a:ext cx="6228300" cy="5223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3. Why was the capture of Atlanta significant for President Lincoln's reelection campaign?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35"/>
          <p:cNvSpPr txBox="1"/>
          <p:nvPr>
            <p:ph type="ctrTitle"/>
          </p:nvPr>
        </p:nvSpPr>
        <p:spPr>
          <a:xfrm>
            <a:off x="264900" y="297399"/>
            <a:ext cx="7242600" cy="515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300"/>
              <a:t>Short Answer Questions</a:t>
            </a:r>
            <a:endParaRPr sz="3300"/>
          </a:p>
        </p:txBody>
      </p:sp>
      <p:sp>
        <p:nvSpPr>
          <p:cNvPr id="373" name="Google Shape;373;p35"/>
          <p:cNvSpPr txBox="1"/>
          <p:nvPr>
            <p:ph idx="1" type="subTitle"/>
          </p:nvPr>
        </p:nvSpPr>
        <p:spPr>
          <a:xfrm>
            <a:off x="1332600" y="1027875"/>
            <a:ext cx="6106200" cy="619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500"/>
              <a:t>1. What were the two main sides in the American Civil War?</a:t>
            </a:r>
            <a:endParaRPr b="1" sz="1500">
              <a:solidFill>
                <a:schemeClr val="dk1"/>
              </a:solidFill>
            </a:endParaRPr>
          </a:p>
        </p:txBody>
      </p:sp>
      <p:sp>
        <p:nvSpPr>
          <p:cNvPr id="374" name="Google Shape;374;p35"/>
          <p:cNvSpPr txBox="1"/>
          <p:nvPr>
            <p:ph idx="2" type="subTitle"/>
          </p:nvPr>
        </p:nvSpPr>
        <p:spPr>
          <a:xfrm>
            <a:off x="382725" y="1807875"/>
            <a:ext cx="7056000" cy="18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5" name="Google Shape;375;p35"/>
          <p:cNvSpPr txBox="1"/>
          <p:nvPr>
            <p:ph idx="3" type="subTitle"/>
          </p:nvPr>
        </p:nvSpPr>
        <p:spPr>
          <a:xfrm>
            <a:off x="1332600" y="3950475"/>
            <a:ext cx="6106200" cy="619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200"/>
              <a:t>2. What were some advantages that the Union had over the Confederacy during the war?</a:t>
            </a:r>
            <a:endParaRPr b="1" sz="1200"/>
          </a:p>
        </p:txBody>
      </p:sp>
      <p:sp>
        <p:nvSpPr>
          <p:cNvPr id="376" name="Google Shape;376;p35"/>
          <p:cNvSpPr txBox="1"/>
          <p:nvPr>
            <p:ph idx="4" type="subTitle"/>
          </p:nvPr>
        </p:nvSpPr>
        <p:spPr>
          <a:xfrm>
            <a:off x="382725" y="4730475"/>
            <a:ext cx="7056000" cy="18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7" name="Google Shape;377;p35"/>
          <p:cNvSpPr txBox="1"/>
          <p:nvPr>
            <p:ph idx="5" type="subTitle"/>
          </p:nvPr>
        </p:nvSpPr>
        <p:spPr>
          <a:xfrm>
            <a:off x="1332600" y="6873075"/>
            <a:ext cx="6106200" cy="619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200"/>
              <a:t>3. What were some turning points in the Civil War that shifted the tide in favor of the Union?</a:t>
            </a:r>
            <a:endParaRPr b="1" sz="1200"/>
          </a:p>
        </p:txBody>
      </p:sp>
      <p:sp>
        <p:nvSpPr>
          <p:cNvPr id="378" name="Google Shape;378;p35"/>
          <p:cNvSpPr txBox="1"/>
          <p:nvPr>
            <p:ph idx="6" type="subTitle"/>
          </p:nvPr>
        </p:nvSpPr>
        <p:spPr>
          <a:xfrm>
            <a:off x="382725" y="7653075"/>
            <a:ext cx="7056000" cy="18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36"/>
          <p:cNvSpPr txBox="1"/>
          <p:nvPr>
            <p:ph idx="1" type="subTitle"/>
          </p:nvPr>
        </p:nvSpPr>
        <p:spPr>
          <a:xfrm>
            <a:off x="397991" y="1415071"/>
            <a:ext cx="6976500" cy="63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1. Reflect on the significance of the Civil War in shaping the nation. How do you see its impact in your own life or community?</a:t>
            </a:r>
            <a:endParaRPr b="1"/>
          </a:p>
        </p:txBody>
      </p:sp>
      <p:sp>
        <p:nvSpPr>
          <p:cNvPr id="384" name="Google Shape;384;p36"/>
          <p:cNvSpPr txBox="1"/>
          <p:nvPr>
            <p:ph idx="2" type="subTitle"/>
          </p:nvPr>
        </p:nvSpPr>
        <p:spPr>
          <a:xfrm>
            <a:off x="453125" y="5322926"/>
            <a:ext cx="2917800" cy="175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5" name="Google Shape;385;p36"/>
          <p:cNvSpPr txBox="1"/>
          <p:nvPr>
            <p:ph idx="3" type="subTitle"/>
          </p:nvPr>
        </p:nvSpPr>
        <p:spPr>
          <a:xfrm>
            <a:off x="4007350" y="5335550"/>
            <a:ext cx="3330900" cy="175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6" name="Google Shape;386;p36"/>
          <p:cNvSpPr txBox="1"/>
          <p:nvPr>
            <p:ph idx="4" type="subTitle"/>
          </p:nvPr>
        </p:nvSpPr>
        <p:spPr>
          <a:xfrm>
            <a:off x="397950" y="2902563"/>
            <a:ext cx="6976500" cy="1266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387" name="Google Shape;387;p36"/>
          <p:cNvSpPr txBox="1"/>
          <p:nvPr>
            <p:ph idx="5" type="subTitle"/>
          </p:nvPr>
        </p:nvSpPr>
        <p:spPr>
          <a:xfrm>
            <a:off x="443625" y="7685651"/>
            <a:ext cx="2917800" cy="175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8" name="Google Shape;388;p36"/>
          <p:cNvSpPr txBox="1"/>
          <p:nvPr>
            <p:ph idx="6" type="subTitle"/>
          </p:nvPr>
        </p:nvSpPr>
        <p:spPr>
          <a:xfrm>
            <a:off x="3997850" y="7698275"/>
            <a:ext cx="3330900" cy="175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37"/>
          <p:cNvSpPr txBox="1"/>
          <p:nvPr>
            <p:ph idx="1" type="subTitle"/>
          </p:nvPr>
        </p:nvSpPr>
        <p:spPr>
          <a:xfrm>
            <a:off x="397991" y="1415071"/>
            <a:ext cx="6976500" cy="63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 Consider the motivations and beliefs of soldiers who fought in the Civil War. How do their reasons for fighting compare to the reasons people engage in conflicts today?</a:t>
            </a:r>
            <a:endParaRPr b="1"/>
          </a:p>
        </p:txBody>
      </p:sp>
      <p:sp>
        <p:nvSpPr>
          <p:cNvPr id="394" name="Google Shape;394;p37"/>
          <p:cNvSpPr txBox="1"/>
          <p:nvPr>
            <p:ph idx="2" type="subTitle"/>
          </p:nvPr>
        </p:nvSpPr>
        <p:spPr>
          <a:xfrm>
            <a:off x="453125" y="5322926"/>
            <a:ext cx="29178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395" name="Google Shape;395;p37"/>
          <p:cNvSpPr txBox="1"/>
          <p:nvPr>
            <p:ph idx="3" type="subTitle"/>
          </p:nvPr>
        </p:nvSpPr>
        <p:spPr>
          <a:xfrm>
            <a:off x="4007350" y="5335550"/>
            <a:ext cx="33309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396" name="Google Shape;396;p37"/>
          <p:cNvSpPr txBox="1"/>
          <p:nvPr>
            <p:ph idx="4" type="subTitle"/>
          </p:nvPr>
        </p:nvSpPr>
        <p:spPr>
          <a:xfrm>
            <a:off x="397950" y="2902563"/>
            <a:ext cx="6976500" cy="126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37"/>
          <p:cNvSpPr txBox="1"/>
          <p:nvPr>
            <p:ph idx="5" type="subTitle"/>
          </p:nvPr>
        </p:nvSpPr>
        <p:spPr>
          <a:xfrm>
            <a:off x="443625" y="7685651"/>
            <a:ext cx="29178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398" name="Google Shape;398;p37"/>
          <p:cNvSpPr txBox="1"/>
          <p:nvPr>
            <p:ph idx="6" type="subTitle"/>
          </p:nvPr>
        </p:nvSpPr>
        <p:spPr>
          <a:xfrm>
            <a:off x="3997850" y="7698275"/>
            <a:ext cx="33309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8"/>
          <p:cNvSpPr txBox="1"/>
          <p:nvPr>
            <p:ph idx="1" type="subTitle"/>
          </p:nvPr>
        </p:nvSpPr>
        <p:spPr>
          <a:xfrm>
            <a:off x="397991" y="1415071"/>
            <a:ext cx="6976500" cy="63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3. Think about the role of leadership in times of war. How does the leadership displayed during the Civil War relate to examples of leadership you have witnessed or experienced?</a:t>
            </a:r>
            <a:endParaRPr b="1"/>
          </a:p>
        </p:txBody>
      </p:sp>
      <p:sp>
        <p:nvSpPr>
          <p:cNvPr id="404" name="Google Shape;404;p38"/>
          <p:cNvSpPr txBox="1"/>
          <p:nvPr>
            <p:ph idx="2" type="subTitle"/>
          </p:nvPr>
        </p:nvSpPr>
        <p:spPr>
          <a:xfrm>
            <a:off x="453125" y="5322926"/>
            <a:ext cx="29178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405" name="Google Shape;405;p38"/>
          <p:cNvSpPr txBox="1"/>
          <p:nvPr>
            <p:ph idx="3" type="subTitle"/>
          </p:nvPr>
        </p:nvSpPr>
        <p:spPr>
          <a:xfrm>
            <a:off x="4007350" y="5335550"/>
            <a:ext cx="33309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406" name="Google Shape;406;p38"/>
          <p:cNvSpPr txBox="1"/>
          <p:nvPr>
            <p:ph idx="4" type="subTitle"/>
          </p:nvPr>
        </p:nvSpPr>
        <p:spPr>
          <a:xfrm>
            <a:off x="397950" y="2902563"/>
            <a:ext cx="6976500" cy="126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8"/>
          <p:cNvSpPr txBox="1"/>
          <p:nvPr>
            <p:ph idx="5" type="subTitle"/>
          </p:nvPr>
        </p:nvSpPr>
        <p:spPr>
          <a:xfrm>
            <a:off x="443625" y="7685651"/>
            <a:ext cx="29178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408" name="Google Shape;408;p38"/>
          <p:cNvSpPr txBox="1"/>
          <p:nvPr>
            <p:ph idx="6" type="subTitle"/>
          </p:nvPr>
        </p:nvSpPr>
        <p:spPr>
          <a:xfrm>
            <a:off x="3997850" y="7698275"/>
            <a:ext cx="3330900" cy="1755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